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9" r:id="rId5"/>
    <p:sldId id="1268" r:id="rId6"/>
    <p:sldId id="1408" r:id="rId7"/>
    <p:sldId id="1260" r:id="rId8"/>
    <p:sldId id="1188" r:id="rId9"/>
    <p:sldId id="1262" r:id="rId10"/>
    <p:sldId id="1263" r:id="rId11"/>
    <p:sldId id="1189" r:id="rId12"/>
    <p:sldId id="1136" r:id="rId13"/>
    <p:sldId id="1167" r:id="rId14"/>
    <p:sldId id="1137" r:id="rId15"/>
    <p:sldId id="1064" r:id="rId16"/>
    <p:sldId id="968" r:id="rId17"/>
    <p:sldId id="1085" r:id="rId18"/>
    <p:sldId id="895" r:id="rId19"/>
    <p:sldId id="287" r:id="rId20"/>
    <p:sldId id="730" r:id="rId21"/>
    <p:sldId id="1400" r:id="rId22"/>
    <p:sldId id="1401" r:id="rId23"/>
    <p:sldId id="731" r:id="rId24"/>
    <p:sldId id="733" r:id="rId25"/>
    <p:sldId id="790" r:id="rId26"/>
    <p:sldId id="791" r:id="rId27"/>
    <p:sldId id="1020" r:id="rId28"/>
    <p:sldId id="1406" r:id="rId29"/>
    <p:sldId id="1044" r:id="rId30"/>
    <p:sldId id="747" r:id="rId31"/>
    <p:sldId id="288" r:id="rId32"/>
    <p:sldId id="329" r:id="rId33"/>
    <p:sldId id="1269" r:id="rId34"/>
    <p:sldId id="1184" r:id="rId35"/>
    <p:sldId id="1180" r:id="rId36"/>
    <p:sldId id="1181" r:id="rId37"/>
    <p:sldId id="1182" r:id="rId38"/>
    <p:sldId id="1183" r:id="rId39"/>
    <p:sldId id="1407" r:id="rId40"/>
    <p:sldId id="266" r:id="rId41"/>
    <p:sldId id="1087" r:id="rId42"/>
    <p:sldId id="1089" r:id="rId43"/>
    <p:sldId id="1090" r:id="rId44"/>
    <p:sldId id="1091" r:id="rId45"/>
    <p:sldId id="1093" r:id="rId46"/>
    <p:sldId id="1267" r:id="rId47"/>
    <p:sldId id="1234" r:id="rId48"/>
    <p:sldId id="1233" r:id="rId49"/>
    <p:sldId id="1235" r:id="rId50"/>
    <p:sldId id="1236" r:id="rId51"/>
    <p:sldId id="1232" r:id="rId52"/>
    <p:sldId id="1389" r:id="rId53"/>
    <p:sldId id="1365" r:id="rId54"/>
    <p:sldId id="1399" r:id="rId55"/>
    <p:sldId id="1403" r:id="rId56"/>
    <p:sldId id="1404" r:id="rId57"/>
    <p:sldId id="1405" r:id="rId58"/>
    <p:sldId id="1255" r:id="rId59"/>
    <p:sldId id="1251" r:id="rId60"/>
    <p:sldId id="1248" r:id="rId61"/>
    <p:sldId id="1253" r:id="rId62"/>
    <p:sldId id="700" r:id="rId63"/>
    <p:sldId id="1272" r:id="rId64"/>
    <p:sldId id="127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72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BBAAD4C8-F324-41D7-B321-2A4B02D1FEA2}"/>
    <pc:docChg chg="custSel addSld delSld modSld">
      <pc:chgData name="Teoh Teik Toe" userId="04285961-8f1d-4dac-83a4-2cd896b4506a" providerId="ADAL" clId="{BBAAD4C8-F324-41D7-B321-2A4B02D1FEA2}" dt="2021-07-03T13:18:32.462" v="37" actId="14100"/>
      <pc:docMkLst>
        <pc:docMk/>
      </pc:docMkLst>
      <pc:sldChg chg="modSp mod">
        <pc:chgData name="Teoh Teik Toe" userId="04285961-8f1d-4dac-83a4-2cd896b4506a" providerId="ADAL" clId="{BBAAD4C8-F324-41D7-B321-2A4B02D1FEA2}" dt="2021-07-03T13:18:32.462" v="37" actId="14100"/>
        <pc:sldMkLst>
          <pc:docMk/>
          <pc:sldMk cId="3056626262" sldId="895"/>
        </pc:sldMkLst>
        <pc:graphicFrameChg chg="mod">
          <ac:chgData name="Teoh Teik Toe" userId="04285961-8f1d-4dac-83a4-2cd896b4506a" providerId="ADAL" clId="{BBAAD4C8-F324-41D7-B321-2A4B02D1FEA2}" dt="2021-07-03T13:18:32.462" v="37" actId="14100"/>
          <ac:graphicFrameMkLst>
            <pc:docMk/>
            <pc:sldMk cId="3056626262" sldId="895"/>
            <ac:graphicFrameMk id="4" creationId="{200BBEE4-6090-4FF9-81C2-623B1181DE26}"/>
          </ac:graphicFrameMkLst>
        </pc:graphicFrameChg>
      </pc:sldChg>
      <pc:sldChg chg="modSp mod">
        <pc:chgData name="Teoh Teik Toe" userId="04285961-8f1d-4dac-83a4-2cd896b4506a" providerId="ADAL" clId="{BBAAD4C8-F324-41D7-B321-2A4B02D1FEA2}" dt="2021-06-22T05:21:34.434" v="17" actId="20577"/>
        <pc:sldMkLst>
          <pc:docMk/>
          <pc:sldMk cId="2736523998" sldId="1136"/>
        </pc:sldMkLst>
        <pc:spChg chg="mod">
          <ac:chgData name="Teoh Teik Toe" userId="04285961-8f1d-4dac-83a4-2cd896b4506a" providerId="ADAL" clId="{BBAAD4C8-F324-41D7-B321-2A4B02D1FEA2}" dt="2021-06-22T05:21:34.434" v="17" actId="20577"/>
          <ac:spMkLst>
            <pc:docMk/>
            <pc:sldMk cId="2736523998" sldId="1136"/>
            <ac:spMk id="2" creationId="{19A0CB15-471D-49B2-B204-728FFB767DEA}"/>
          </ac:spMkLst>
        </pc:spChg>
      </pc:sldChg>
      <pc:sldChg chg="del">
        <pc:chgData name="Teoh Teik Toe" userId="04285961-8f1d-4dac-83a4-2cd896b4506a" providerId="ADAL" clId="{BBAAD4C8-F324-41D7-B321-2A4B02D1FEA2}" dt="2021-06-22T05:29:13.596" v="26" actId="47"/>
        <pc:sldMkLst>
          <pc:docMk/>
          <pc:sldMk cId="1033353940" sldId="1257"/>
        </pc:sldMkLst>
      </pc:sldChg>
      <pc:sldChg chg="del">
        <pc:chgData name="Teoh Teik Toe" userId="04285961-8f1d-4dac-83a4-2cd896b4506a" providerId="ADAL" clId="{BBAAD4C8-F324-41D7-B321-2A4B02D1FEA2}" dt="2021-06-22T05:29:15.882" v="27" actId="47"/>
        <pc:sldMkLst>
          <pc:docMk/>
          <pc:sldMk cId="893111727" sldId="1258"/>
        </pc:sldMkLst>
      </pc:sldChg>
      <pc:sldChg chg="addSp delSp modSp new mod">
        <pc:chgData name="Teoh Teik Toe" userId="04285961-8f1d-4dac-83a4-2cd896b4506a" providerId="ADAL" clId="{BBAAD4C8-F324-41D7-B321-2A4B02D1FEA2}" dt="2021-06-22T05:31:51.080" v="35" actId="14100"/>
        <pc:sldMkLst>
          <pc:docMk/>
          <pc:sldMk cId="97014142" sldId="1407"/>
        </pc:sldMkLst>
        <pc:spChg chg="mod">
          <ac:chgData name="Teoh Teik Toe" userId="04285961-8f1d-4dac-83a4-2cd896b4506a" providerId="ADAL" clId="{BBAAD4C8-F324-41D7-B321-2A4B02D1FEA2}" dt="2021-06-22T05:31:46.915" v="33" actId="1076"/>
          <ac:spMkLst>
            <pc:docMk/>
            <pc:sldMk cId="97014142" sldId="1407"/>
            <ac:spMk id="2" creationId="{A4915E1C-1A71-49BD-9F4C-4406A70C887C}"/>
          </ac:spMkLst>
        </pc:spChg>
        <pc:spChg chg="del">
          <ac:chgData name="Teoh Teik Toe" userId="04285961-8f1d-4dac-83a4-2cd896b4506a" providerId="ADAL" clId="{BBAAD4C8-F324-41D7-B321-2A4B02D1FEA2}" dt="2021-06-22T05:31:38.279" v="31" actId="478"/>
          <ac:spMkLst>
            <pc:docMk/>
            <pc:sldMk cId="97014142" sldId="1407"/>
            <ac:spMk id="3" creationId="{E3ABCA9B-C867-4260-ACA1-073C2FB8CA55}"/>
          </ac:spMkLst>
        </pc:spChg>
        <pc:picChg chg="add mod">
          <ac:chgData name="Teoh Teik Toe" userId="04285961-8f1d-4dac-83a4-2cd896b4506a" providerId="ADAL" clId="{BBAAD4C8-F324-41D7-B321-2A4B02D1FEA2}" dt="2021-06-22T05:31:51.080" v="35" actId="14100"/>
          <ac:picMkLst>
            <pc:docMk/>
            <pc:sldMk cId="97014142" sldId="1407"/>
            <ac:picMk id="5" creationId="{434B364C-33A6-4602-8D58-CB44A6450893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04033521-3B44-8FAA-167D-541F7E0F9A4E}"/>
    <pc:docChg chg="modSld">
      <pc:chgData name="Teoh Teik Toe" userId="S::teohteiktoe@tssglobalsingapore.onmicrosoft.com::04285961-8f1d-4dac-83a4-2cd896b4506a" providerId="AD" clId="Web-{04033521-3B44-8FAA-167D-541F7E0F9A4E}" dt="2021-06-30T10:08:31.172" v="2" actId="20577"/>
      <pc:docMkLst>
        <pc:docMk/>
      </pc:docMkLst>
      <pc:sldChg chg="modSp">
        <pc:chgData name="Teoh Teik Toe" userId="S::teohteiktoe@tssglobalsingapore.onmicrosoft.com::04285961-8f1d-4dac-83a4-2cd896b4506a" providerId="AD" clId="Web-{04033521-3B44-8FAA-167D-541F7E0F9A4E}" dt="2021-06-30T10:08:31.172" v="2" actId="20577"/>
        <pc:sldMkLst>
          <pc:docMk/>
          <pc:sldMk cId="3357266440" sldId="1268"/>
        </pc:sldMkLst>
        <pc:spChg chg="mod">
          <ac:chgData name="Teoh Teik Toe" userId="S::teohteiktoe@tssglobalsingapore.onmicrosoft.com::04285961-8f1d-4dac-83a4-2cd896b4506a" providerId="AD" clId="Web-{04033521-3B44-8FAA-167D-541F7E0F9A4E}" dt="2021-06-30T10:08:31.172" v="2" actId="20577"/>
          <ac:spMkLst>
            <pc:docMk/>
            <pc:sldMk cId="3357266440" sldId="1268"/>
            <ac:spMk id="3" creationId="{F3EABDBD-37E3-44F4-90E5-66488E44740C}"/>
          </ac:spMkLst>
        </pc:spChg>
      </pc:sldChg>
    </pc:docChg>
  </pc:docChgLst>
  <pc:docChgLst>
    <pc:chgData name="Teoh Teik Toe" userId="04285961-8f1d-4dac-83a4-2cd896b4506a" providerId="ADAL" clId="{EBE1F290-0100-4717-BDA2-C5946158880B}"/>
    <pc:docChg chg="custSel delSld modSld">
      <pc:chgData name="Teoh Teik Toe" userId="04285961-8f1d-4dac-83a4-2cd896b4506a" providerId="ADAL" clId="{EBE1F290-0100-4717-BDA2-C5946158880B}" dt="2021-07-13T01:19:27.256" v="64" actId="47"/>
      <pc:docMkLst>
        <pc:docMk/>
      </pc:docMkLst>
      <pc:sldChg chg="del">
        <pc:chgData name="Teoh Teik Toe" userId="04285961-8f1d-4dac-83a4-2cd896b4506a" providerId="ADAL" clId="{EBE1F290-0100-4717-BDA2-C5946158880B}" dt="2021-07-13T01:17:14.019" v="58" actId="47"/>
        <pc:sldMkLst>
          <pc:docMk/>
          <pc:sldMk cId="2487120153" sldId="1130"/>
        </pc:sldMkLst>
      </pc:sldChg>
      <pc:sldChg chg="del">
        <pc:chgData name="Teoh Teik Toe" userId="04285961-8f1d-4dac-83a4-2cd896b4506a" providerId="ADAL" clId="{EBE1F290-0100-4717-BDA2-C5946158880B}" dt="2021-07-13T01:16:21.478" v="57" actId="47"/>
        <pc:sldMkLst>
          <pc:docMk/>
          <pc:sldMk cId="2454164469" sldId="1168"/>
        </pc:sldMkLst>
      </pc:sldChg>
      <pc:sldChg chg="modSp mod">
        <pc:chgData name="Teoh Teik Toe" userId="04285961-8f1d-4dac-83a4-2cd896b4506a" providerId="ADAL" clId="{EBE1F290-0100-4717-BDA2-C5946158880B}" dt="2021-07-13T01:15:30.359" v="54" actId="20577"/>
        <pc:sldMkLst>
          <pc:docMk/>
          <pc:sldMk cId="4100956984" sldId="1188"/>
        </pc:sldMkLst>
        <pc:spChg chg="mod">
          <ac:chgData name="Teoh Teik Toe" userId="04285961-8f1d-4dac-83a4-2cd896b4506a" providerId="ADAL" clId="{EBE1F290-0100-4717-BDA2-C5946158880B}" dt="2021-07-13T01:15:30.359" v="54" actId="20577"/>
          <ac:spMkLst>
            <pc:docMk/>
            <pc:sldMk cId="4100956984" sldId="1188"/>
            <ac:spMk id="3" creationId="{8AEFC41D-E5F3-49F5-9ECA-243FCA00D77F}"/>
          </ac:spMkLst>
        </pc:spChg>
      </pc:sldChg>
      <pc:sldChg chg="modSp mod">
        <pc:chgData name="Teoh Teik Toe" userId="04285961-8f1d-4dac-83a4-2cd896b4506a" providerId="ADAL" clId="{EBE1F290-0100-4717-BDA2-C5946158880B}" dt="2021-07-13T01:18:34.506" v="62" actId="20577"/>
        <pc:sldMkLst>
          <pc:docMk/>
          <pc:sldMk cId="444598177" sldId="1234"/>
        </pc:sldMkLst>
        <pc:spChg chg="mod">
          <ac:chgData name="Teoh Teik Toe" userId="04285961-8f1d-4dac-83a4-2cd896b4506a" providerId="ADAL" clId="{EBE1F290-0100-4717-BDA2-C5946158880B}" dt="2021-07-13T01:18:34.506" v="62" actId="20577"/>
          <ac:spMkLst>
            <pc:docMk/>
            <pc:sldMk cId="444598177" sldId="1234"/>
            <ac:spMk id="3" creationId="{8D3F877C-5FE8-4527-AE31-9171CF55A258}"/>
          </ac:spMkLst>
        </pc:spChg>
      </pc:sldChg>
      <pc:sldChg chg="del">
        <pc:chgData name="Teoh Teik Toe" userId="04285961-8f1d-4dac-83a4-2cd896b4506a" providerId="ADAL" clId="{EBE1F290-0100-4717-BDA2-C5946158880B}" dt="2021-07-13T01:18:59.125" v="63" actId="47"/>
        <pc:sldMkLst>
          <pc:docMk/>
          <pc:sldMk cId="3412246670" sldId="1254"/>
        </pc:sldMkLst>
      </pc:sldChg>
      <pc:sldChg chg="del">
        <pc:chgData name="Teoh Teik Toe" userId="04285961-8f1d-4dac-83a4-2cd896b4506a" providerId="ADAL" clId="{EBE1F290-0100-4717-BDA2-C5946158880B}" dt="2021-07-13T01:15:59.586" v="55" actId="47"/>
        <pc:sldMkLst>
          <pc:docMk/>
          <pc:sldMk cId="2075113326" sldId="1264"/>
        </pc:sldMkLst>
      </pc:sldChg>
      <pc:sldChg chg="del">
        <pc:chgData name="Teoh Teik Toe" userId="04285961-8f1d-4dac-83a4-2cd896b4506a" providerId="ADAL" clId="{EBE1F290-0100-4717-BDA2-C5946158880B}" dt="2021-07-13T01:16:05.049" v="56" actId="47"/>
        <pc:sldMkLst>
          <pc:docMk/>
          <pc:sldMk cId="3919952610" sldId="1265"/>
        </pc:sldMkLst>
      </pc:sldChg>
      <pc:sldChg chg="del">
        <pc:chgData name="Teoh Teik Toe" userId="04285961-8f1d-4dac-83a4-2cd896b4506a" providerId="ADAL" clId="{EBE1F290-0100-4717-BDA2-C5946158880B}" dt="2021-07-13T01:14:57.007" v="4" actId="47"/>
        <pc:sldMkLst>
          <pc:docMk/>
          <pc:sldMk cId="608498405" sldId="1266"/>
        </pc:sldMkLst>
      </pc:sldChg>
      <pc:sldChg chg="del">
        <pc:chgData name="Teoh Teik Toe" userId="04285961-8f1d-4dac-83a4-2cd896b4506a" providerId="ADAL" clId="{EBE1F290-0100-4717-BDA2-C5946158880B}" dt="2021-07-13T01:19:27.256" v="64" actId="47"/>
        <pc:sldMkLst>
          <pc:docMk/>
          <pc:sldMk cId="2765552454" sldId="1271"/>
        </pc:sldMkLst>
      </pc:sldChg>
      <pc:sldChg chg="modSp mod">
        <pc:chgData name="Teoh Teik Toe" userId="04285961-8f1d-4dac-83a4-2cd896b4506a" providerId="ADAL" clId="{EBE1F290-0100-4717-BDA2-C5946158880B}" dt="2021-07-13T01:14:44.159" v="3" actId="20577"/>
        <pc:sldMkLst>
          <pc:docMk/>
          <pc:sldMk cId="1582875486" sldId="1408"/>
        </pc:sldMkLst>
        <pc:spChg chg="mod">
          <ac:chgData name="Teoh Teik Toe" userId="04285961-8f1d-4dac-83a4-2cd896b4506a" providerId="ADAL" clId="{EBE1F290-0100-4717-BDA2-C5946158880B}" dt="2021-07-13T01:14:44.159" v="3" actId="20577"/>
          <ac:spMkLst>
            <pc:docMk/>
            <pc:sldMk cId="1582875486" sldId="1408"/>
            <ac:spMk id="2" creationId="{12978B83-CE6F-4E35-99B8-5A8F7A81A9F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6BE4B-5D4B-42C2-BB5D-057BFF0694D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23932E3-04BD-4E08-8D9A-EA5CFE100B16}">
      <dgm:prSet phldrT="[Text]"/>
      <dgm:spPr/>
      <dgm:t>
        <a:bodyPr/>
        <a:lstStyle/>
        <a:p>
          <a:r>
            <a:rPr lang="en-SG" dirty="0"/>
            <a:t>Analytics</a:t>
          </a:r>
        </a:p>
      </dgm:t>
    </dgm:pt>
    <dgm:pt modelId="{14BAE29A-0648-4B75-B20F-278B788A1CD9}" type="parTrans" cxnId="{D73B158D-3A81-4610-B4F7-D4DC440B896E}">
      <dgm:prSet/>
      <dgm:spPr/>
      <dgm:t>
        <a:bodyPr/>
        <a:lstStyle/>
        <a:p>
          <a:endParaRPr lang="en-SG"/>
        </a:p>
      </dgm:t>
    </dgm:pt>
    <dgm:pt modelId="{FFF286A9-B714-4D0E-9EE7-DE666100EB8C}" type="sibTrans" cxnId="{D73B158D-3A81-4610-B4F7-D4DC440B896E}">
      <dgm:prSet/>
      <dgm:spPr/>
      <dgm:t>
        <a:bodyPr/>
        <a:lstStyle/>
        <a:p>
          <a:endParaRPr lang="en-SG"/>
        </a:p>
      </dgm:t>
    </dgm:pt>
    <dgm:pt modelId="{229E3E89-9D1F-47F3-B992-D29D1019F6F5}">
      <dgm:prSet phldrT="[Text]"/>
      <dgm:spPr/>
      <dgm:t>
        <a:bodyPr/>
        <a:lstStyle/>
        <a:p>
          <a:r>
            <a:rPr lang="en-SG" dirty="0"/>
            <a:t>Prediction</a:t>
          </a:r>
        </a:p>
      </dgm:t>
    </dgm:pt>
    <dgm:pt modelId="{96342C22-61BE-4479-B8B6-B13E6EE88701}" type="parTrans" cxnId="{00352F79-23E4-4435-B848-272A9877CF4D}">
      <dgm:prSet/>
      <dgm:spPr/>
      <dgm:t>
        <a:bodyPr/>
        <a:lstStyle/>
        <a:p>
          <a:endParaRPr lang="en-SG"/>
        </a:p>
      </dgm:t>
    </dgm:pt>
    <dgm:pt modelId="{904EBD5C-5577-4FB5-8675-8EA84CB0AAB8}" type="sibTrans" cxnId="{00352F79-23E4-4435-B848-272A9877CF4D}">
      <dgm:prSet/>
      <dgm:spPr/>
      <dgm:t>
        <a:bodyPr/>
        <a:lstStyle/>
        <a:p>
          <a:endParaRPr lang="en-SG"/>
        </a:p>
      </dgm:t>
    </dgm:pt>
    <dgm:pt modelId="{47B39188-66A0-46C8-A439-0187663B59D0}">
      <dgm:prSet phldrT="[Text]"/>
      <dgm:spPr/>
      <dgm:t>
        <a:bodyPr/>
        <a:lstStyle/>
        <a:p>
          <a:r>
            <a:rPr lang="en-SG" dirty="0"/>
            <a:t>Automation</a:t>
          </a:r>
        </a:p>
      </dgm:t>
    </dgm:pt>
    <dgm:pt modelId="{26EB68E5-1D5E-4252-AA7A-D112AA9BC6B4}" type="parTrans" cxnId="{3FE255BF-A9A2-4925-9EEF-0A8407BE2EA2}">
      <dgm:prSet/>
      <dgm:spPr/>
      <dgm:t>
        <a:bodyPr/>
        <a:lstStyle/>
        <a:p>
          <a:endParaRPr lang="en-SG"/>
        </a:p>
      </dgm:t>
    </dgm:pt>
    <dgm:pt modelId="{F00289CD-8381-4AC1-B018-A96468843E86}" type="sibTrans" cxnId="{3FE255BF-A9A2-4925-9EEF-0A8407BE2EA2}">
      <dgm:prSet/>
      <dgm:spPr/>
      <dgm:t>
        <a:bodyPr/>
        <a:lstStyle/>
        <a:p>
          <a:endParaRPr lang="en-SG"/>
        </a:p>
      </dgm:t>
    </dgm:pt>
    <dgm:pt modelId="{3810A1A9-6FB6-4BAF-8A95-BA86EBD2D2D5}" type="pres">
      <dgm:prSet presAssocID="{1FC6BE4B-5D4B-42C2-BB5D-057BFF0694D9}" presName="compositeShape" presStyleCnt="0">
        <dgm:presLayoutVars>
          <dgm:chMax val="7"/>
          <dgm:dir/>
          <dgm:resizeHandles val="exact"/>
        </dgm:presLayoutVars>
      </dgm:prSet>
      <dgm:spPr/>
    </dgm:pt>
    <dgm:pt modelId="{AD42B493-59EA-4BA8-8FB9-1120915A0D43}" type="pres">
      <dgm:prSet presAssocID="{D23932E3-04BD-4E08-8D9A-EA5CFE100B16}" presName="circ1" presStyleLbl="vennNode1" presStyleIdx="0" presStyleCnt="3"/>
      <dgm:spPr/>
    </dgm:pt>
    <dgm:pt modelId="{E1FF6951-855C-451B-B3B7-C67C73A451CB}" type="pres">
      <dgm:prSet presAssocID="{D23932E3-04BD-4E08-8D9A-EA5CFE100B1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A2B0D0D-809A-4180-88D9-0747186BFF85}" type="pres">
      <dgm:prSet presAssocID="{229E3E89-9D1F-47F3-B992-D29D1019F6F5}" presName="circ2" presStyleLbl="vennNode1" presStyleIdx="1" presStyleCnt="3"/>
      <dgm:spPr/>
    </dgm:pt>
    <dgm:pt modelId="{DBB092D7-7017-4AE1-BB54-37007FF128E7}" type="pres">
      <dgm:prSet presAssocID="{229E3E89-9D1F-47F3-B992-D29D1019F6F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1F2B77-8C55-48DE-A932-0FED0EEA0510}" type="pres">
      <dgm:prSet presAssocID="{47B39188-66A0-46C8-A439-0187663B59D0}" presName="circ3" presStyleLbl="vennNode1" presStyleIdx="2" presStyleCnt="3"/>
      <dgm:spPr/>
    </dgm:pt>
    <dgm:pt modelId="{061E57E5-AD43-461B-B978-0B9B70CBC92D}" type="pres">
      <dgm:prSet presAssocID="{47B39188-66A0-46C8-A439-0187663B59D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1838709-310D-4BAC-BAB2-C8FF3A731629}" type="presOf" srcId="{1FC6BE4B-5D4B-42C2-BB5D-057BFF0694D9}" destId="{3810A1A9-6FB6-4BAF-8A95-BA86EBD2D2D5}" srcOrd="0" destOrd="0" presId="urn:microsoft.com/office/officeart/2005/8/layout/venn1"/>
    <dgm:cxn modelId="{86E3833E-AD60-4FA7-A177-E52862DAE15E}" type="presOf" srcId="{D23932E3-04BD-4E08-8D9A-EA5CFE100B16}" destId="{AD42B493-59EA-4BA8-8FB9-1120915A0D43}" srcOrd="0" destOrd="0" presId="urn:microsoft.com/office/officeart/2005/8/layout/venn1"/>
    <dgm:cxn modelId="{4446F640-2559-41E3-ABBB-80C8B0A0919D}" type="presOf" srcId="{229E3E89-9D1F-47F3-B992-D29D1019F6F5}" destId="{DBB092D7-7017-4AE1-BB54-37007FF128E7}" srcOrd="1" destOrd="0" presId="urn:microsoft.com/office/officeart/2005/8/layout/venn1"/>
    <dgm:cxn modelId="{00352F79-23E4-4435-B848-272A9877CF4D}" srcId="{1FC6BE4B-5D4B-42C2-BB5D-057BFF0694D9}" destId="{229E3E89-9D1F-47F3-B992-D29D1019F6F5}" srcOrd="1" destOrd="0" parTransId="{96342C22-61BE-4479-B8B6-B13E6EE88701}" sibTransId="{904EBD5C-5577-4FB5-8675-8EA84CB0AAB8}"/>
    <dgm:cxn modelId="{D953F18C-306B-4484-94AC-41B015D9A510}" type="presOf" srcId="{D23932E3-04BD-4E08-8D9A-EA5CFE100B16}" destId="{E1FF6951-855C-451B-B3B7-C67C73A451CB}" srcOrd="1" destOrd="0" presId="urn:microsoft.com/office/officeart/2005/8/layout/venn1"/>
    <dgm:cxn modelId="{D73B158D-3A81-4610-B4F7-D4DC440B896E}" srcId="{1FC6BE4B-5D4B-42C2-BB5D-057BFF0694D9}" destId="{D23932E3-04BD-4E08-8D9A-EA5CFE100B16}" srcOrd="0" destOrd="0" parTransId="{14BAE29A-0648-4B75-B20F-278B788A1CD9}" sibTransId="{FFF286A9-B714-4D0E-9EE7-DE666100EB8C}"/>
    <dgm:cxn modelId="{3FE255BF-A9A2-4925-9EEF-0A8407BE2EA2}" srcId="{1FC6BE4B-5D4B-42C2-BB5D-057BFF0694D9}" destId="{47B39188-66A0-46C8-A439-0187663B59D0}" srcOrd="2" destOrd="0" parTransId="{26EB68E5-1D5E-4252-AA7A-D112AA9BC6B4}" sibTransId="{F00289CD-8381-4AC1-B018-A96468843E86}"/>
    <dgm:cxn modelId="{1D163DD1-1B2F-4501-B7D0-83A3CB4AC8E7}" type="presOf" srcId="{229E3E89-9D1F-47F3-B992-D29D1019F6F5}" destId="{8A2B0D0D-809A-4180-88D9-0747186BFF85}" srcOrd="0" destOrd="0" presId="urn:microsoft.com/office/officeart/2005/8/layout/venn1"/>
    <dgm:cxn modelId="{A693EDEC-3C84-436D-8AFD-B7D2A61ED7F4}" type="presOf" srcId="{47B39188-66A0-46C8-A439-0187663B59D0}" destId="{061E57E5-AD43-461B-B978-0B9B70CBC92D}" srcOrd="1" destOrd="0" presId="urn:microsoft.com/office/officeart/2005/8/layout/venn1"/>
    <dgm:cxn modelId="{442872EF-0932-45F3-8938-0FD76A8A49DA}" type="presOf" srcId="{47B39188-66A0-46C8-A439-0187663B59D0}" destId="{B31F2B77-8C55-48DE-A932-0FED0EEA0510}" srcOrd="0" destOrd="0" presId="urn:microsoft.com/office/officeart/2005/8/layout/venn1"/>
    <dgm:cxn modelId="{C58D280A-9AA1-4B82-9BBF-0FE8A6410642}" type="presParOf" srcId="{3810A1A9-6FB6-4BAF-8A95-BA86EBD2D2D5}" destId="{AD42B493-59EA-4BA8-8FB9-1120915A0D43}" srcOrd="0" destOrd="0" presId="urn:microsoft.com/office/officeart/2005/8/layout/venn1"/>
    <dgm:cxn modelId="{DF9070CC-3BAC-467B-9820-C3C2AD5F9457}" type="presParOf" srcId="{3810A1A9-6FB6-4BAF-8A95-BA86EBD2D2D5}" destId="{E1FF6951-855C-451B-B3B7-C67C73A451CB}" srcOrd="1" destOrd="0" presId="urn:microsoft.com/office/officeart/2005/8/layout/venn1"/>
    <dgm:cxn modelId="{7792AD05-B677-4F73-A298-A092C5088210}" type="presParOf" srcId="{3810A1A9-6FB6-4BAF-8A95-BA86EBD2D2D5}" destId="{8A2B0D0D-809A-4180-88D9-0747186BFF85}" srcOrd="2" destOrd="0" presId="urn:microsoft.com/office/officeart/2005/8/layout/venn1"/>
    <dgm:cxn modelId="{78CD6073-9260-4DE9-978C-ECAB2D53579D}" type="presParOf" srcId="{3810A1A9-6FB6-4BAF-8A95-BA86EBD2D2D5}" destId="{DBB092D7-7017-4AE1-BB54-37007FF128E7}" srcOrd="3" destOrd="0" presId="urn:microsoft.com/office/officeart/2005/8/layout/venn1"/>
    <dgm:cxn modelId="{D68FDAD8-0C1C-4658-9493-98A09A3A58A8}" type="presParOf" srcId="{3810A1A9-6FB6-4BAF-8A95-BA86EBD2D2D5}" destId="{B31F2B77-8C55-48DE-A932-0FED0EEA0510}" srcOrd="4" destOrd="0" presId="urn:microsoft.com/office/officeart/2005/8/layout/venn1"/>
    <dgm:cxn modelId="{60BBC238-4EEF-41B4-B0BC-C8AB27355529}" type="presParOf" srcId="{3810A1A9-6FB6-4BAF-8A95-BA86EBD2D2D5}" destId="{061E57E5-AD43-461B-B978-0B9B70CBC9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C5F2B-1CDE-4851-898D-0B58332EE158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0F18007-0DA4-4250-83C5-DB1D6EF64F0C}">
      <dgm:prSet phldrT="[Text]"/>
      <dgm:spPr/>
      <dgm:t>
        <a:bodyPr/>
        <a:lstStyle/>
        <a:p>
          <a:r>
            <a:rPr lang="en-US" dirty="0"/>
            <a:t>AI and Big Data</a:t>
          </a:r>
          <a:endParaRPr lang="en-SG" dirty="0"/>
        </a:p>
      </dgm:t>
    </dgm:pt>
    <dgm:pt modelId="{8271F93F-B302-4F02-9B35-5FC01C697E1B}" type="parTrans" cxnId="{F8D134BA-C54E-41FE-9D70-2773DBDFB996}">
      <dgm:prSet/>
      <dgm:spPr/>
      <dgm:t>
        <a:bodyPr/>
        <a:lstStyle/>
        <a:p>
          <a:endParaRPr lang="en-SG"/>
        </a:p>
      </dgm:t>
    </dgm:pt>
    <dgm:pt modelId="{4E38A063-406C-4DB6-B09B-9471BC15CBD8}" type="sibTrans" cxnId="{F8D134BA-C54E-41FE-9D70-2773DBDFB996}">
      <dgm:prSet/>
      <dgm:spPr/>
      <dgm:t>
        <a:bodyPr/>
        <a:lstStyle/>
        <a:p>
          <a:endParaRPr lang="en-SG"/>
        </a:p>
      </dgm:t>
    </dgm:pt>
    <dgm:pt modelId="{E893F18E-859A-4DEF-8D94-AB6AFC37A382}">
      <dgm:prSet phldrT="[Text]"/>
      <dgm:spPr/>
      <dgm:t>
        <a:bodyPr/>
        <a:lstStyle/>
        <a:p>
          <a:r>
            <a:rPr lang="en-US" dirty="0"/>
            <a:t>Internet of Thing</a:t>
          </a:r>
          <a:endParaRPr lang="en-SG" dirty="0"/>
        </a:p>
      </dgm:t>
    </dgm:pt>
    <dgm:pt modelId="{FCF10528-6175-421C-B957-9686A6DCBB85}" type="parTrans" cxnId="{71D5FF2C-A249-4ABD-8BF1-4EA807FD9697}">
      <dgm:prSet/>
      <dgm:spPr/>
      <dgm:t>
        <a:bodyPr/>
        <a:lstStyle/>
        <a:p>
          <a:endParaRPr lang="en-SG"/>
        </a:p>
      </dgm:t>
    </dgm:pt>
    <dgm:pt modelId="{3C58364D-C809-4FC1-9A27-B9B631A983CA}" type="sibTrans" cxnId="{71D5FF2C-A249-4ABD-8BF1-4EA807FD9697}">
      <dgm:prSet/>
      <dgm:spPr/>
      <dgm:t>
        <a:bodyPr/>
        <a:lstStyle/>
        <a:p>
          <a:endParaRPr lang="en-SG"/>
        </a:p>
      </dgm:t>
    </dgm:pt>
    <dgm:pt modelId="{C73B25F2-6CAB-408D-9660-BC7217C8E91C}">
      <dgm:prSet phldrT="[Text]"/>
      <dgm:spPr/>
      <dgm:t>
        <a:bodyPr/>
        <a:lstStyle/>
        <a:p>
          <a:r>
            <a:rPr lang="en-US" dirty="0"/>
            <a:t>Robotic Process Engineering</a:t>
          </a:r>
          <a:endParaRPr lang="en-SG" dirty="0"/>
        </a:p>
      </dgm:t>
    </dgm:pt>
    <dgm:pt modelId="{5B575C49-E21D-4726-BC98-B30C7FF2A089}" type="parTrans" cxnId="{17E8D443-DA5F-4F4E-B0B3-A7523C47E20E}">
      <dgm:prSet/>
      <dgm:spPr/>
      <dgm:t>
        <a:bodyPr/>
        <a:lstStyle/>
        <a:p>
          <a:endParaRPr lang="en-SG"/>
        </a:p>
      </dgm:t>
    </dgm:pt>
    <dgm:pt modelId="{F2FA80F2-7505-4C61-8616-993F1AC74B71}" type="sibTrans" cxnId="{17E8D443-DA5F-4F4E-B0B3-A7523C47E20E}">
      <dgm:prSet/>
      <dgm:spPr/>
      <dgm:t>
        <a:bodyPr/>
        <a:lstStyle/>
        <a:p>
          <a:endParaRPr lang="en-SG"/>
        </a:p>
      </dgm:t>
    </dgm:pt>
    <dgm:pt modelId="{B282C04B-A01A-4E90-B948-4D3004D104E3}">
      <dgm:prSet phldrT="[Text]"/>
      <dgm:spPr/>
      <dgm:t>
        <a:bodyPr/>
        <a:lstStyle/>
        <a:p>
          <a:r>
            <a:rPr lang="en-US" dirty="0"/>
            <a:t>Block Chain</a:t>
          </a:r>
          <a:endParaRPr lang="en-SG" dirty="0"/>
        </a:p>
      </dgm:t>
    </dgm:pt>
    <dgm:pt modelId="{077FB9D7-063B-41F6-B535-329A78B33588}" type="parTrans" cxnId="{BD814D63-1B8B-4003-9085-C55DD7791C4A}">
      <dgm:prSet/>
      <dgm:spPr/>
      <dgm:t>
        <a:bodyPr/>
        <a:lstStyle/>
        <a:p>
          <a:endParaRPr lang="en-SG"/>
        </a:p>
      </dgm:t>
    </dgm:pt>
    <dgm:pt modelId="{AC215562-15C2-4D98-B262-DD4FA0C0E804}" type="sibTrans" cxnId="{BD814D63-1B8B-4003-9085-C55DD7791C4A}">
      <dgm:prSet/>
      <dgm:spPr/>
      <dgm:t>
        <a:bodyPr/>
        <a:lstStyle/>
        <a:p>
          <a:endParaRPr lang="en-SG"/>
        </a:p>
      </dgm:t>
    </dgm:pt>
    <dgm:pt modelId="{DDBC105C-6204-4915-B32E-D3FFABC2EEAC}">
      <dgm:prSet phldrT="[Text]"/>
      <dgm:spPr/>
      <dgm:t>
        <a:bodyPr/>
        <a:lstStyle/>
        <a:p>
          <a:r>
            <a:rPr lang="en-US" dirty="0"/>
            <a:t>AI &amp; Big Data</a:t>
          </a:r>
          <a:endParaRPr lang="en-SG" dirty="0"/>
        </a:p>
      </dgm:t>
    </dgm:pt>
    <dgm:pt modelId="{E030BAD1-2ED2-4B83-8A3C-AB3D6B67AC95}" type="parTrans" cxnId="{5450D08B-27EE-4AD8-A7FC-F0199D177E24}">
      <dgm:prSet/>
      <dgm:spPr/>
      <dgm:t>
        <a:bodyPr/>
        <a:lstStyle/>
        <a:p>
          <a:endParaRPr lang="en-SG"/>
        </a:p>
      </dgm:t>
    </dgm:pt>
    <dgm:pt modelId="{F8A2C1B3-EF95-4097-985E-9FD9BC137BB7}" type="sibTrans" cxnId="{5450D08B-27EE-4AD8-A7FC-F0199D177E24}">
      <dgm:prSet/>
      <dgm:spPr/>
      <dgm:t>
        <a:bodyPr/>
        <a:lstStyle/>
        <a:p>
          <a:endParaRPr lang="en-SG"/>
        </a:p>
      </dgm:t>
    </dgm:pt>
    <dgm:pt modelId="{EAAC488C-5966-4CE8-8791-40BA03861E61}">
      <dgm:prSet phldrT="[Text]"/>
      <dgm:spPr/>
      <dgm:t>
        <a:bodyPr/>
        <a:lstStyle/>
        <a:p>
          <a:r>
            <a:rPr lang="en-US" dirty="0"/>
            <a:t>Cloud</a:t>
          </a:r>
          <a:endParaRPr lang="en-SG" dirty="0"/>
        </a:p>
      </dgm:t>
    </dgm:pt>
    <dgm:pt modelId="{1352E3A2-9B26-435A-B547-AF0ADE155AB0}" type="parTrans" cxnId="{321567A9-AF26-42DF-95BD-CE58EDFD5213}">
      <dgm:prSet/>
      <dgm:spPr/>
      <dgm:t>
        <a:bodyPr/>
        <a:lstStyle/>
        <a:p>
          <a:endParaRPr lang="en-SG"/>
        </a:p>
      </dgm:t>
    </dgm:pt>
    <dgm:pt modelId="{7E561002-8002-4914-A849-C23A27B4359B}" type="sibTrans" cxnId="{321567A9-AF26-42DF-95BD-CE58EDFD5213}">
      <dgm:prSet/>
      <dgm:spPr/>
      <dgm:t>
        <a:bodyPr/>
        <a:lstStyle/>
        <a:p>
          <a:endParaRPr lang="en-SG"/>
        </a:p>
      </dgm:t>
    </dgm:pt>
    <dgm:pt modelId="{9BB8F0B9-098A-4871-8EE1-F5EAD2026BD9}">
      <dgm:prSet phldrT="[Text]"/>
      <dgm:spPr/>
      <dgm:t>
        <a:bodyPr/>
        <a:lstStyle/>
        <a:p>
          <a:r>
            <a:rPr lang="en-US" dirty="0"/>
            <a:t>Natural Language Processing</a:t>
          </a:r>
          <a:endParaRPr lang="en-SG" dirty="0"/>
        </a:p>
      </dgm:t>
    </dgm:pt>
    <dgm:pt modelId="{3491587C-3C0C-4115-B771-36EB1ABF1DD0}" type="parTrans" cxnId="{187D64ED-AB38-4A09-80E6-DBF2F4C7211E}">
      <dgm:prSet/>
      <dgm:spPr/>
      <dgm:t>
        <a:bodyPr/>
        <a:lstStyle/>
        <a:p>
          <a:endParaRPr lang="en-SG"/>
        </a:p>
      </dgm:t>
    </dgm:pt>
    <dgm:pt modelId="{963E178F-52D2-4B81-898B-03BF3E6BD038}" type="sibTrans" cxnId="{187D64ED-AB38-4A09-80E6-DBF2F4C7211E}">
      <dgm:prSet/>
      <dgm:spPr/>
      <dgm:t>
        <a:bodyPr/>
        <a:lstStyle/>
        <a:p>
          <a:endParaRPr lang="en-SG"/>
        </a:p>
      </dgm:t>
    </dgm:pt>
    <dgm:pt modelId="{5EE1E164-5E29-4582-8CCE-9578FEA9EDEE}" type="pres">
      <dgm:prSet presAssocID="{3CFC5F2B-1CDE-4851-898D-0B58332EE15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3BE012-6639-4449-9648-FE40597723A3}" type="pres">
      <dgm:prSet presAssocID="{B0F18007-0DA4-4250-83C5-DB1D6EF64F0C}" presName="centerShape" presStyleLbl="node0" presStyleIdx="0" presStyleCnt="1"/>
      <dgm:spPr/>
    </dgm:pt>
    <dgm:pt modelId="{2D1A9A4E-DA51-4B94-ADEA-5D73849E27A5}" type="pres">
      <dgm:prSet presAssocID="{FCF10528-6175-421C-B957-9686A6DCBB85}" presName="Name9" presStyleLbl="parChTrans1D2" presStyleIdx="0" presStyleCnt="6"/>
      <dgm:spPr/>
    </dgm:pt>
    <dgm:pt modelId="{924BF3E9-DE8E-4A71-8973-157355E3DD55}" type="pres">
      <dgm:prSet presAssocID="{FCF10528-6175-421C-B957-9686A6DCBB85}" presName="connTx" presStyleLbl="parChTrans1D2" presStyleIdx="0" presStyleCnt="6"/>
      <dgm:spPr/>
    </dgm:pt>
    <dgm:pt modelId="{B1676AE5-8640-4FAA-8033-5895021B0E11}" type="pres">
      <dgm:prSet presAssocID="{E893F18E-859A-4DEF-8D94-AB6AFC37A382}" presName="node" presStyleLbl="node1" presStyleIdx="0" presStyleCnt="6">
        <dgm:presLayoutVars>
          <dgm:bulletEnabled val="1"/>
        </dgm:presLayoutVars>
      </dgm:prSet>
      <dgm:spPr/>
    </dgm:pt>
    <dgm:pt modelId="{6E302D9A-BAB5-438C-9C47-8AEDB3C4D13F}" type="pres">
      <dgm:prSet presAssocID="{5B575C49-E21D-4726-BC98-B30C7FF2A089}" presName="Name9" presStyleLbl="parChTrans1D2" presStyleIdx="1" presStyleCnt="6"/>
      <dgm:spPr/>
    </dgm:pt>
    <dgm:pt modelId="{CDAAC190-19A4-429B-AA6E-5F07A54D6269}" type="pres">
      <dgm:prSet presAssocID="{5B575C49-E21D-4726-BC98-B30C7FF2A089}" presName="connTx" presStyleLbl="parChTrans1D2" presStyleIdx="1" presStyleCnt="6"/>
      <dgm:spPr/>
    </dgm:pt>
    <dgm:pt modelId="{3E70B3B1-6692-4F29-8DFC-B4C6C84FFCF5}" type="pres">
      <dgm:prSet presAssocID="{C73B25F2-6CAB-408D-9660-BC7217C8E91C}" presName="node" presStyleLbl="node1" presStyleIdx="1" presStyleCnt="6">
        <dgm:presLayoutVars>
          <dgm:bulletEnabled val="1"/>
        </dgm:presLayoutVars>
      </dgm:prSet>
      <dgm:spPr/>
    </dgm:pt>
    <dgm:pt modelId="{883C5694-8182-4AD1-AAEF-3821FA161030}" type="pres">
      <dgm:prSet presAssocID="{077FB9D7-063B-41F6-B535-329A78B33588}" presName="Name9" presStyleLbl="parChTrans1D2" presStyleIdx="2" presStyleCnt="6"/>
      <dgm:spPr/>
    </dgm:pt>
    <dgm:pt modelId="{DB058161-2E45-4600-8D5B-786829286421}" type="pres">
      <dgm:prSet presAssocID="{077FB9D7-063B-41F6-B535-329A78B33588}" presName="connTx" presStyleLbl="parChTrans1D2" presStyleIdx="2" presStyleCnt="6"/>
      <dgm:spPr/>
    </dgm:pt>
    <dgm:pt modelId="{78FFABC0-800F-42E9-9BAA-FA2EAD2AEC82}" type="pres">
      <dgm:prSet presAssocID="{B282C04B-A01A-4E90-B948-4D3004D104E3}" presName="node" presStyleLbl="node1" presStyleIdx="2" presStyleCnt="6">
        <dgm:presLayoutVars>
          <dgm:bulletEnabled val="1"/>
        </dgm:presLayoutVars>
      </dgm:prSet>
      <dgm:spPr/>
    </dgm:pt>
    <dgm:pt modelId="{1C8922F5-7956-4099-85CD-EE3100C604D8}" type="pres">
      <dgm:prSet presAssocID="{E030BAD1-2ED2-4B83-8A3C-AB3D6B67AC95}" presName="Name9" presStyleLbl="parChTrans1D2" presStyleIdx="3" presStyleCnt="6"/>
      <dgm:spPr/>
    </dgm:pt>
    <dgm:pt modelId="{9DF063F0-DAC3-45AC-9BE3-4EBDBDA47B60}" type="pres">
      <dgm:prSet presAssocID="{E030BAD1-2ED2-4B83-8A3C-AB3D6B67AC95}" presName="connTx" presStyleLbl="parChTrans1D2" presStyleIdx="3" presStyleCnt="6"/>
      <dgm:spPr/>
    </dgm:pt>
    <dgm:pt modelId="{EA851380-960F-49D7-ACB5-92DFEF9E3CF9}" type="pres">
      <dgm:prSet presAssocID="{DDBC105C-6204-4915-B32E-D3FFABC2EEAC}" presName="node" presStyleLbl="node1" presStyleIdx="3" presStyleCnt="6">
        <dgm:presLayoutVars>
          <dgm:bulletEnabled val="1"/>
        </dgm:presLayoutVars>
      </dgm:prSet>
      <dgm:spPr/>
    </dgm:pt>
    <dgm:pt modelId="{B119FFE5-0DE5-4020-BAD7-A779B385E611}" type="pres">
      <dgm:prSet presAssocID="{1352E3A2-9B26-435A-B547-AF0ADE155AB0}" presName="Name9" presStyleLbl="parChTrans1D2" presStyleIdx="4" presStyleCnt="6"/>
      <dgm:spPr/>
    </dgm:pt>
    <dgm:pt modelId="{6F90E154-2BCD-4DB1-9F02-148695303B07}" type="pres">
      <dgm:prSet presAssocID="{1352E3A2-9B26-435A-B547-AF0ADE155AB0}" presName="connTx" presStyleLbl="parChTrans1D2" presStyleIdx="4" presStyleCnt="6"/>
      <dgm:spPr/>
    </dgm:pt>
    <dgm:pt modelId="{3A5F13F6-94F9-4A5A-A597-55279AB2BD9D}" type="pres">
      <dgm:prSet presAssocID="{EAAC488C-5966-4CE8-8791-40BA03861E61}" presName="node" presStyleLbl="node1" presStyleIdx="4" presStyleCnt="6">
        <dgm:presLayoutVars>
          <dgm:bulletEnabled val="1"/>
        </dgm:presLayoutVars>
      </dgm:prSet>
      <dgm:spPr/>
    </dgm:pt>
    <dgm:pt modelId="{C225CF12-E1DE-43ED-AC0E-77B13EB0A10B}" type="pres">
      <dgm:prSet presAssocID="{3491587C-3C0C-4115-B771-36EB1ABF1DD0}" presName="Name9" presStyleLbl="parChTrans1D2" presStyleIdx="5" presStyleCnt="6"/>
      <dgm:spPr/>
    </dgm:pt>
    <dgm:pt modelId="{BF6CACED-C9F6-4710-8244-D9F6D6881BB2}" type="pres">
      <dgm:prSet presAssocID="{3491587C-3C0C-4115-B771-36EB1ABF1DD0}" presName="connTx" presStyleLbl="parChTrans1D2" presStyleIdx="5" presStyleCnt="6"/>
      <dgm:spPr/>
    </dgm:pt>
    <dgm:pt modelId="{BAEF2113-C81E-493D-A642-908545D1D567}" type="pres">
      <dgm:prSet presAssocID="{9BB8F0B9-098A-4871-8EE1-F5EAD2026BD9}" presName="node" presStyleLbl="node1" presStyleIdx="5" presStyleCnt="6">
        <dgm:presLayoutVars>
          <dgm:bulletEnabled val="1"/>
        </dgm:presLayoutVars>
      </dgm:prSet>
      <dgm:spPr/>
    </dgm:pt>
  </dgm:ptLst>
  <dgm:cxnLst>
    <dgm:cxn modelId="{E3D23A02-2324-40E2-8566-5F23BC8A1FCA}" type="presOf" srcId="{FCF10528-6175-421C-B957-9686A6DCBB85}" destId="{924BF3E9-DE8E-4A71-8973-157355E3DD55}" srcOrd="1" destOrd="0" presId="urn:microsoft.com/office/officeart/2005/8/layout/radial1"/>
    <dgm:cxn modelId="{1F6C1415-B55C-452C-A70C-8503DE72E55F}" type="presOf" srcId="{5B575C49-E21D-4726-BC98-B30C7FF2A089}" destId="{6E302D9A-BAB5-438C-9C47-8AEDB3C4D13F}" srcOrd="0" destOrd="0" presId="urn:microsoft.com/office/officeart/2005/8/layout/radial1"/>
    <dgm:cxn modelId="{9B430D16-912C-4E8A-91B5-F7E6C7DCEF9B}" type="presOf" srcId="{9BB8F0B9-098A-4871-8EE1-F5EAD2026BD9}" destId="{BAEF2113-C81E-493D-A642-908545D1D567}" srcOrd="0" destOrd="0" presId="urn:microsoft.com/office/officeart/2005/8/layout/radial1"/>
    <dgm:cxn modelId="{3AAB1019-B5BF-4400-9CBE-0FF0BFEA6B56}" type="presOf" srcId="{C73B25F2-6CAB-408D-9660-BC7217C8E91C}" destId="{3E70B3B1-6692-4F29-8DFC-B4C6C84FFCF5}" srcOrd="0" destOrd="0" presId="urn:microsoft.com/office/officeart/2005/8/layout/radial1"/>
    <dgm:cxn modelId="{71D5FF2C-A249-4ABD-8BF1-4EA807FD9697}" srcId="{B0F18007-0DA4-4250-83C5-DB1D6EF64F0C}" destId="{E893F18E-859A-4DEF-8D94-AB6AFC37A382}" srcOrd="0" destOrd="0" parTransId="{FCF10528-6175-421C-B957-9686A6DCBB85}" sibTransId="{3C58364D-C809-4FC1-9A27-B9B631A983CA}"/>
    <dgm:cxn modelId="{BD814D63-1B8B-4003-9085-C55DD7791C4A}" srcId="{B0F18007-0DA4-4250-83C5-DB1D6EF64F0C}" destId="{B282C04B-A01A-4E90-B948-4D3004D104E3}" srcOrd="2" destOrd="0" parTransId="{077FB9D7-063B-41F6-B535-329A78B33588}" sibTransId="{AC215562-15C2-4D98-B262-DD4FA0C0E804}"/>
    <dgm:cxn modelId="{17E8D443-DA5F-4F4E-B0B3-A7523C47E20E}" srcId="{B0F18007-0DA4-4250-83C5-DB1D6EF64F0C}" destId="{C73B25F2-6CAB-408D-9660-BC7217C8E91C}" srcOrd="1" destOrd="0" parTransId="{5B575C49-E21D-4726-BC98-B30C7FF2A089}" sibTransId="{F2FA80F2-7505-4C61-8616-993F1AC74B71}"/>
    <dgm:cxn modelId="{53519F44-194C-4D6C-BC7B-562FF9F49454}" type="presOf" srcId="{077FB9D7-063B-41F6-B535-329A78B33588}" destId="{883C5694-8182-4AD1-AAEF-3821FA161030}" srcOrd="0" destOrd="0" presId="urn:microsoft.com/office/officeart/2005/8/layout/radial1"/>
    <dgm:cxn modelId="{290C6D45-9194-4DA0-B5E9-A8EE7ED806F0}" type="presOf" srcId="{3CFC5F2B-1CDE-4851-898D-0B58332EE158}" destId="{5EE1E164-5E29-4582-8CCE-9578FEA9EDEE}" srcOrd="0" destOrd="0" presId="urn:microsoft.com/office/officeart/2005/8/layout/radial1"/>
    <dgm:cxn modelId="{5DA67867-A80D-4FD1-8440-174FF1314CCB}" type="presOf" srcId="{3491587C-3C0C-4115-B771-36EB1ABF1DD0}" destId="{BF6CACED-C9F6-4710-8244-D9F6D6881BB2}" srcOrd="1" destOrd="0" presId="urn:microsoft.com/office/officeart/2005/8/layout/radial1"/>
    <dgm:cxn modelId="{F8745F69-390B-4303-9EE6-B9E2311108CF}" type="presOf" srcId="{B282C04B-A01A-4E90-B948-4D3004D104E3}" destId="{78FFABC0-800F-42E9-9BAA-FA2EAD2AEC82}" srcOrd="0" destOrd="0" presId="urn:microsoft.com/office/officeart/2005/8/layout/radial1"/>
    <dgm:cxn modelId="{C8086149-7053-49F4-99CF-E6D10C010576}" type="presOf" srcId="{1352E3A2-9B26-435A-B547-AF0ADE155AB0}" destId="{6F90E154-2BCD-4DB1-9F02-148695303B07}" srcOrd="1" destOrd="0" presId="urn:microsoft.com/office/officeart/2005/8/layout/radial1"/>
    <dgm:cxn modelId="{225C6671-A6BD-498D-AF1C-619CF6387709}" type="presOf" srcId="{FCF10528-6175-421C-B957-9686A6DCBB85}" destId="{2D1A9A4E-DA51-4B94-ADEA-5D73849E27A5}" srcOrd="0" destOrd="0" presId="urn:microsoft.com/office/officeart/2005/8/layout/radial1"/>
    <dgm:cxn modelId="{A6FEED85-0EA2-4062-BA20-2E7B1D1114E2}" type="presOf" srcId="{1352E3A2-9B26-435A-B547-AF0ADE155AB0}" destId="{B119FFE5-0DE5-4020-BAD7-A779B385E611}" srcOrd="0" destOrd="0" presId="urn:microsoft.com/office/officeart/2005/8/layout/radial1"/>
    <dgm:cxn modelId="{5450D08B-27EE-4AD8-A7FC-F0199D177E24}" srcId="{B0F18007-0DA4-4250-83C5-DB1D6EF64F0C}" destId="{DDBC105C-6204-4915-B32E-D3FFABC2EEAC}" srcOrd="3" destOrd="0" parTransId="{E030BAD1-2ED2-4B83-8A3C-AB3D6B67AC95}" sibTransId="{F8A2C1B3-EF95-4097-985E-9FD9BC137BB7}"/>
    <dgm:cxn modelId="{71A32C8F-A52E-4F9A-891F-50AF261AB1EC}" type="presOf" srcId="{DDBC105C-6204-4915-B32E-D3FFABC2EEAC}" destId="{EA851380-960F-49D7-ACB5-92DFEF9E3CF9}" srcOrd="0" destOrd="0" presId="urn:microsoft.com/office/officeart/2005/8/layout/radial1"/>
    <dgm:cxn modelId="{321567A9-AF26-42DF-95BD-CE58EDFD5213}" srcId="{B0F18007-0DA4-4250-83C5-DB1D6EF64F0C}" destId="{EAAC488C-5966-4CE8-8791-40BA03861E61}" srcOrd="4" destOrd="0" parTransId="{1352E3A2-9B26-435A-B547-AF0ADE155AB0}" sibTransId="{7E561002-8002-4914-A849-C23A27B4359B}"/>
    <dgm:cxn modelId="{FE95B3B2-6667-468C-8037-EB6AE7DDA49A}" type="presOf" srcId="{E893F18E-859A-4DEF-8D94-AB6AFC37A382}" destId="{B1676AE5-8640-4FAA-8033-5895021B0E11}" srcOrd="0" destOrd="0" presId="urn:microsoft.com/office/officeart/2005/8/layout/radial1"/>
    <dgm:cxn modelId="{A3A48AB3-B291-4365-A7CD-AF3328985BCB}" type="presOf" srcId="{3491587C-3C0C-4115-B771-36EB1ABF1DD0}" destId="{C225CF12-E1DE-43ED-AC0E-77B13EB0A10B}" srcOrd="0" destOrd="0" presId="urn:microsoft.com/office/officeart/2005/8/layout/radial1"/>
    <dgm:cxn modelId="{F8D134BA-C54E-41FE-9D70-2773DBDFB996}" srcId="{3CFC5F2B-1CDE-4851-898D-0B58332EE158}" destId="{B0F18007-0DA4-4250-83C5-DB1D6EF64F0C}" srcOrd="0" destOrd="0" parTransId="{8271F93F-B302-4F02-9B35-5FC01C697E1B}" sibTransId="{4E38A063-406C-4DB6-B09B-9471BC15CBD8}"/>
    <dgm:cxn modelId="{869140BF-11DE-4FAD-8D91-1FA2367F36D0}" type="presOf" srcId="{EAAC488C-5966-4CE8-8791-40BA03861E61}" destId="{3A5F13F6-94F9-4A5A-A597-55279AB2BD9D}" srcOrd="0" destOrd="0" presId="urn:microsoft.com/office/officeart/2005/8/layout/radial1"/>
    <dgm:cxn modelId="{38C019D6-6C73-4162-93BC-4AB1380C72F7}" type="presOf" srcId="{5B575C49-E21D-4726-BC98-B30C7FF2A089}" destId="{CDAAC190-19A4-429B-AA6E-5F07A54D6269}" srcOrd="1" destOrd="0" presId="urn:microsoft.com/office/officeart/2005/8/layout/radial1"/>
    <dgm:cxn modelId="{43F221DA-5BCA-4F2E-84F3-E8ADE325CD1C}" type="presOf" srcId="{077FB9D7-063B-41F6-B535-329A78B33588}" destId="{DB058161-2E45-4600-8D5B-786829286421}" srcOrd="1" destOrd="0" presId="urn:microsoft.com/office/officeart/2005/8/layout/radial1"/>
    <dgm:cxn modelId="{D1A99FE4-99B1-4358-A22C-B851A154D15C}" type="presOf" srcId="{E030BAD1-2ED2-4B83-8A3C-AB3D6B67AC95}" destId="{1C8922F5-7956-4099-85CD-EE3100C604D8}" srcOrd="0" destOrd="0" presId="urn:microsoft.com/office/officeart/2005/8/layout/radial1"/>
    <dgm:cxn modelId="{187D64ED-AB38-4A09-80E6-DBF2F4C7211E}" srcId="{B0F18007-0DA4-4250-83C5-DB1D6EF64F0C}" destId="{9BB8F0B9-098A-4871-8EE1-F5EAD2026BD9}" srcOrd="5" destOrd="0" parTransId="{3491587C-3C0C-4115-B771-36EB1ABF1DD0}" sibTransId="{963E178F-52D2-4B81-898B-03BF3E6BD038}"/>
    <dgm:cxn modelId="{D11EBBED-FC24-42F7-B210-EB0ACA81632D}" type="presOf" srcId="{E030BAD1-2ED2-4B83-8A3C-AB3D6B67AC95}" destId="{9DF063F0-DAC3-45AC-9BE3-4EBDBDA47B60}" srcOrd="1" destOrd="0" presId="urn:microsoft.com/office/officeart/2005/8/layout/radial1"/>
    <dgm:cxn modelId="{B9A908FA-06B9-45A7-ABB3-19C17F4F4DE9}" type="presOf" srcId="{B0F18007-0DA4-4250-83C5-DB1D6EF64F0C}" destId="{5A3BE012-6639-4449-9648-FE40597723A3}" srcOrd="0" destOrd="0" presId="urn:microsoft.com/office/officeart/2005/8/layout/radial1"/>
    <dgm:cxn modelId="{2E4CA0F6-DAC7-441E-9541-E093F7C15228}" type="presParOf" srcId="{5EE1E164-5E29-4582-8CCE-9578FEA9EDEE}" destId="{5A3BE012-6639-4449-9648-FE40597723A3}" srcOrd="0" destOrd="0" presId="urn:microsoft.com/office/officeart/2005/8/layout/radial1"/>
    <dgm:cxn modelId="{C77792F5-0A93-452E-A72C-8BCFA65BEC07}" type="presParOf" srcId="{5EE1E164-5E29-4582-8CCE-9578FEA9EDEE}" destId="{2D1A9A4E-DA51-4B94-ADEA-5D73849E27A5}" srcOrd="1" destOrd="0" presId="urn:microsoft.com/office/officeart/2005/8/layout/radial1"/>
    <dgm:cxn modelId="{21B772E8-55C6-43AC-B305-21785C20B66C}" type="presParOf" srcId="{2D1A9A4E-DA51-4B94-ADEA-5D73849E27A5}" destId="{924BF3E9-DE8E-4A71-8973-157355E3DD55}" srcOrd="0" destOrd="0" presId="urn:microsoft.com/office/officeart/2005/8/layout/radial1"/>
    <dgm:cxn modelId="{AC4B18FA-DC88-4728-83AE-69BE9C0192BF}" type="presParOf" srcId="{5EE1E164-5E29-4582-8CCE-9578FEA9EDEE}" destId="{B1676AE5-8640-4FAA-8033-5895021B0E11}" srcOrd="2" destOrd="0" presId="urn:microsoft.com/office/officeart/2005/8/layout/radial1"/>
    <dgm:cxn modelId="{FB0FF945-844A-4BAF-AC33-90EEB681AA20}" type="presParOf" srcId="{5EE1E164-5E29-4582-8CCE-9578FEA9EDEE}" destId="{6E302D9A-BAB5-438C-9C47-8AEDB3C4D13F}" srcOrd="3" destOrd="0" presId="urn:microsoft.com/office/officeart/2005/8/layout/radial1"/>
    <dgm:cxn modelId="{9183323A-09E1-4EEC-809E-AACCF1819EFB}" type="presParOf" srcId="{6E302D9A-BAB5-438C-9C47-8AEDB3C4D13F}" destId="{CDAAC190-19A4-429B-AA6E-5F07A54D6269}" srcOrd="0" destOrd="0" presId="urn:microsoft.com/office/officeart/2005/8/layout/radial1"/>
    <dgm:cxn modelId="{699FF715-892E-4388-AF53-1630721A15DB}" type="presParOf" srcId="{5EE1E164-5E29-4582-8CCE-9578FEA9EDEE}" destId="{3E70B3B1-6692-4F29-8DFC-B4C6C84FFCF5}" srcOrd="4" destOrd="0" presId="urn:microsoft.com/office/officeart/2005/8/layout/radial1"/>
    <dgm:cxn modelId="{E9B3D384-7A06-4C97-A938-097DC8D78F53}" type="presParOf" srcId="{5EE1E164-5E29-4582-8CCE-9578FEA9EDEE}" destId="{883C5694-8182-4AD1-AAEF-3821FA161030}" srcOrd="5" destOrd="0" presId="urn:microsoft.com/office/officeart/2005/8/layout/radial1"/>
    <dgm:cxn modelId="{1F960CA1-482F-4D1B-9949-0EB3CA7EB1AA}" type="presParOf" srcId="{883C5694-8182-4AD1-AAEF-3821FA161030}" destId="{DB058161-2E45-4600-8D5B-786829286421}" srcOrd="0" destOrd="0" presId="urn:microsoft.com/office/officeart/2005/8/layout/radial1"/>
    <dgm:cxn modelId="{E0B64C2F-3CEA-4CE4-AF96-741213F0FC7E}" type="presParOf" srcId="{5EE1E164-5E29-4582-8CCE-9578FEA9EDEE}" destId="{78FFABC0-800F-42E9-9BAA-FA2EAD2AEC82}" srcOrd="6" destOrd="0" presId="urn:microsoft.com/office/officeart/2005/8/layout/radial1"/>
    <dgm:cxn modelId="{D89C0B3B-9C8F-4E11-810E-292BCB10983D}" type="presParOf" srcId="{5EE1E164-5E29-4582-8CCE-9578FEA9EDEE}" destId="{1C8922F5-7956-4099-85CD-EE3100C604D8}" srcOrd="7" destOrd="0" presId="urn:microsoft.com/office/officeart/2005/8/layout/radial1"/>
    <dgm:cxn modelId="{BB8ABBCE-4BDE-42FD-867F-E6BCC220994B}" type="presParOf" srcId="{1C8922F5-7956-4099-85CD-EE3100C604D8}" destId="{9DF063F0-DAC3-45AC-9BE3-4EBDBDA47B60}" srcOrd="0" destOrd="0" presId="urn:microsoft.com/office/officeart/2005/8/layout/radial1"/>
    <dgm:cxn modelId="{E0F02112-9811-425E-9797-1012CA7D281E}" type="presParOf" srcId="{5EE1E164-5E29-4582-8CCE-9578FEA9EDEE}" destId="{EA851380-960F-49D7-ACB5-92DFEF9E3CF9}" srcOrd="8" destOrd="0" presId="urn:microsoft.com/office/officeart/2005/8/layout/radial1"/>
    <dgm:cxn modelId="{45D5FCE3-E331-48CC-9956-00A229616CFE}" type="presParOf" srcId="{5EE1E164-5E29-4582-8CCE-9578FEA9EDEE}" destId="{B119FFE5-0DE5-4020-BAD7-A779B385E611}" srcOrd="9" destOrd="0" presId="urn:microsoft.com/office/officeart/2005/8/layout/radial1"/>
    <dgm:cxn modelId="{7E8BC32B-1270-4AB3-8DB3-2F51B95EFB81}" type="presParOf" srcId="{B119FFE5-0DE5-4020-BAD7-A779B385E611}" destId="{6F90E154-2BCD-4DB1-9F02-148695303B07}" srcOrd="0" destOrd="0" presId="urn:microsoft.com/office/officeart/2005/8/layout/radial1"/>
    <dgm:cxn modelId="{C14A432E-DC86-4DED-95BB-1E6B512C6750}" type="presParOf" srcId="{5EE1E164-5E29-4582-8CCE-9578FEA9EDEE}" destId="{3A5F13F6-94F9-4A5A-A597-55279AB2BD9D}" srcOrd="10" destOrd="0" presId="urn:microsoft.com/office/officeart/2005/8/layout/radial1"/>
    <dgm:cxn modelId="{51982926-D5ED-48DF-A008-B9590B0744A9}" type="presParOf" srcId="{5EE1E164-5E29-4582-8CCE-9578FEA9EDEE}" destId="{C225CF12-E1DE-43ED-AC0E-77B13EB0A10B}" srcOrd="11" destOrd="0" presId="urn:microsoft.com/office/officeart/2005/8/layout/radial1"/>
    <dgm:cxn modelId="{6172368B-381C-46B4-B0A0-BA32DE3BDFC2}" type="presParOf" srcId="{C225CF12-E1DE-43ED-AC0E-77B13EB0A10B}" destId="{BF6CACED-C9F6-4710-8244-D9F6D6881BB2}" srcOrd="0" destOrd="0" presId="urn:microsoft.com/office/officeart/2005/8/layout/radial1"/>
    <dgm:cxn modelId="{984EC88F-ADF6-4370-BC9D-71AB09720955}" type="presParOf" srcId="{5EE1E164-5E29-4582-8CCE-9578FEA9EDEE}" destId="{BAEF2113-C81E-493D-A642-908545D1D56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2B493-59EA-4BA8-8FB9-1120915A0D43}">
      <dsp:nvSpPr>
        <dsp:cNvPr id="0" name=""/>
        <dsp:cNvSpPr/>
      </dsp:nvSpPr>
      <dsp:spPr>
        <a:xfrm>
          <a:off x="2340102" y="47910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Analytics</a:t>
          </a:r>
        </a:p>
      </dsp:txBody>
      <dsp:txXfrm>
        <a:off x="2646731" y="450360"/>
        <a:ext cx="1686457" cy="1034871"/>
      </dsp:txXfrm>
    </dsp:sp>
    <dsp:sp modelId="{8A2B0D0D-809A-4180-88D9-0747186BFF85}">
      <dsp:nvSpPr>
        <dsp:cNvPr id="0" name=""/>
        <dsp:cNvSpPr/>
      </dsp:nvSpPr>
      <dsp:spPr>
        <a:xfrm>
          <a:off x="3169916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Prediction</a:t>
          </a:r>
        </a:p>
      </dsp:txBody>
      <dsp:txXfrm>
        <a:off x="3873245" y="2079326"/>
        <a:ext cx="1379829" cy="1264843"/>
      </dsp:txXfrm>
    </dsp:sp>
    <dsp:sp modelId="{B31F2B77-8C55-48DE-A932-0FED0EEA0510}">
      <dsp:nvSpPr>
        <dsp:cNvPr id="0" name=""/>
        <dsp:cNvSpPr/>
      </dsp:nvSpPr>
      <dsp:spPr>
        <a:xfrm>
          <a:off x="1510288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Automation</a:t>
          </a:r>
        </a:p>
      </dsp:txBody>
      <dsp:txXfrm>
        <a:off x="1726844" y="2079326"/>
        <a:ext cx="1379829" cy="1264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BE012-6639-4449-9648-FE40597723A3}">
      <dsp:nvSpPr>
        <dsp:cNvPr id="0" name=""/>
        <dsp:cNvSpPr/>
      </dsp:nvSpPr>
      <dsp:spPr>
        <a:xfrm>
          <a:off x="2383507" y="1604292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 and Big Data</a:t>
          </a:r>
          <a:endParaRPr lang="en-SG" sz="1900" kern="1200" dirty="0"/>
        </a:p>
      </dsp:txBody>
      <dsp:txXfrm>
        <a:off x="2562110" y="1782895"/>
        <a:ext cx="862371" cy="862371"/>
      </dsp:txXfrm>
    </dsp:sp>
    <dsp:sp modelId="{2D1A9A4E-DA51-4B94-ADEA-5D73849E27A5}">
      <dsp:nvSpPr>
        <dsp:cNvPr id="0" name=""/>
        <dsp:cNvSpPr/>
      </dsp:nvSpPr>
      <dsp:spPr>
        <a:xfrm rot="16200000">
          <a:off x="2809423" y="1402084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1411225"/>
        <a:ext cx="18387" cy="18387"/>
      </dsp:txXfrm>
    </dsp:sp>
    <dsp:sp modelId="{B1676AE5-8640-4FAA-8033-5895021B0E11}">
      <dsp:nvSpPr>
        <dsp:cNvPr id="0" name=""/>
        <dsp:cNvSpPr/>
      </dsp:nvSpPr>
      <dsp:spPr>
        <a:xfrm>
          <a:off x="2383507" y="16968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Internet of Thing</a:t>
          </a:r>
          <a:endParaRPr lang="en-SG" sz="1300" kern="1200" dirty="0"/>
        </a:p>
      </dsp:txBody>
      <dsp:txXfrm>
        <a:off x="2562110" y="195571"/>
        <a:ext cx="862371" cy="862371"/>
      </dsp:txXfrm>
    </dsp:sp>
    <dsp:sp modelId="{6E302D9A-BAB5-438C-9C47-8AEDB3C4D13F}">
      <dsp:nvSpPr>
        <dsp:cNvPr id="0" name=""/>
        <dsp:cNvSpPr/>
      </dsp:nvSpPr>
      <dsp:spPr>
        <a:xfrm rot="19800000">
          <a:off x="3496754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1808056"/>
        <a:ext cx="18387" cy="18387"/>
      </dsp:txXfrm>
    </dsp:sp>
    <dsp:sp modelId="{3E70B3B1-6692-4F29-8DFC-B4C6C84FFCF5}">
      <dsp:nvSpPr>
        <dsp:cNvPr id="0" name=""/>
        <dsp:cNvSpPr/>
      </dsp:nvSpPr>
      <dsp:spPr>
        <a:xfrm>
          <a:off x="3758169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Robotic Process Engineering</a:t>
          </a:r>
          <a:endParaRPr lang="en-SG" sz="1300" kern="1200" dirty="0"/>
        </a:p>
      </dsp:txBody>
      <dsp:txXfrm>
        <a:off x="3936772" y="989233"/>
        <a:ext cx="862371" cy="862371"/>
      </dsp:txXfrm>
    </dsp:sp>
    <dsp:sp modelId="{883C5694-8182-4AD1-AAEF-3821FA161030}">
      <dsp:nvSpPr>
        <dsp:cNvPr id="0" name=""/>
        <dsp:cNvSpPr/>
      </dsp:nvSpPr>
      <dsp:spPr>
        <a:xfrm rot="1800000">
          <a:off x="3496754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2601718"/>
        <a:ext cx="18387" cy="18387"/>
      </dsp:txXfrm>
    </dsp:sp>
    <dsp:sp modelId="{78FFABC0-800F-42E9-9BAA-FA2EAD2AEC82}">
      <dsp:nvSpPr>
        <dsp:cNvPr id="0" name=""/>
        <dsp:cNvSpPr/>
      </dsp:nvSpPr>
      <dsp:spPr>
        <a:xfrm>
          <a:off x="3758169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Block Chain</a:t>
          </a:r>
          <a:endParaRPr lang="en-SG" sz="1300" kern="1200" dirty="0"/>
        </a:p>
      </dsp:txBody>
      <dsp:txXfrm>
        <a:off x="3936772" y="2576556"/>
        <a:ext cx="862371" cy="862371"/>
      </dsp:txXfrm>
    </dsp:sp>
    <dsp:sp modelId="{1C8922F5-7956-4099-85CD-EE3100C604D8}">
      <dsp:nvSpPr>
        <dsp:cNvPr id="0" name=""/>
        <dsp:cNvSpPr/>
      </dsp:nvSpPr>
      <dsp:spPr>
        <a:xfrm rot="5400000">
          <a:off x="2809423" y="298940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2998548"/>
        <a:ext cx="18387" cy="18387"/>
      </dsp:txXfrm>
    </dsp:sp>
    <dsp:sp modelId="{EA851380-960F-49D7-ACB5-92DFEF9E3CF9}">
      <dsp:nvSpPr>
        <dsp:cNvPr id="0" name=""/>
        <dsp:cNvSpPr/>
      </dsp:nvSpPr>
      <dsp:spPr>
        <a:xfrm>
          <a:off x="2383507" y="3191615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&amp; Big Data</a:t>
          </a:r>
          <a:endParaRPr lang="en-SG" sz="1300" kern="1200" dirty="0"/>
        </a:p>
      </dsp:txBody>
      <dsp:txXfrm>
        <a:off x="2562110" y="3370218"/>
        <a:ext cx="862371" cy="862371"/>
      </dsp:txXfrm>
    </dsp:sp>
    <dsp:sp modelId="{B119FFE5-0DE5-4020-BAD7-A779B385E611}">
      <dsp:nvSpPr>
        <dsp:cNvPr id="0" name=""/>
        <dsp:cNvSpPr/>
      </dsp:nvSpPr>
      <dsp:spPr>
        <a:xfrm rot="9000000">
          <a:off x="2122092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2601718"/>
        <a:ext cx="18387" cy="18387"/>
      </dsp:txXfrm>
    </dsp:sp>
    <dsp:sp modelId="{3A5F13F6-94F9-4A5A-A597-55279AB2BD9D}">
      <dsp:nvSpPr>
        <dsp:cNvPr id="0" name=""/>
        <dsp:cNvSpPr/>
      </dsp:nvSpPr>
      <dsp:spPr>
        <a:xfrm>
          <a:off x="1008845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</a:t>
          </a:r>
          <a:endParaRPr lang="en-SG" sz="1300" kern="1200" dirty="0"/>
        </a:p>
      </dsp:txBody>
      <dsp:txXfrm>
        <a:off x="1187448" y="2576556"/>
        <a:ext cx="862371" cy="862371"/>
      </dsp:txXfrm>
    </dsp:sp>
    <dsp:sp modelId="{C225CF12-E1DE-43ED-AC0E-77B13EB0A10B}">
      <dsp:nvSpPr>
        <dsp:cNvPr id="0" name=""/>
        <dsp:cNvSpPr/>
      </dsp:nvSpPr>
      <dsp:spPr>
        <a:xfrm rot="12600000">
          <a:off x="2122092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1808056"/>
        <a:ext cx="18387" cy="18387"/>
      </dsp:txXfrm>
    </dsp:sp>
    <dsp:sp modelId="{BAEF2113-C81E-493D-A642-908545D1D567}">
      <dsp:nvSpPr>
        <dsp:cNvPr id="0" name=""/>
        <dsp:cNvSpPr/>
      </dsp:nvSpPr>
      <dsp:spPr>
        <a:xfrm>
          <a:off x="1008845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Natural Language Processing</a:t>
          </a:r>
          <a:endParaRPr lang="en-SG" sz="1300" kern="1200" dirty="0"/>
        </a:p>
      </dsp:txBody>
      <dsp:txXfrm>
        <a:off x="1187448" y="989233"/>
        <a:ext cx="862371" cy="86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7/13/2021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11:26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19,'0'-5,"-4"-2,-2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13/7/2021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24408D80-D1AE-4176-B7BE-434969998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8407CA-C55C-437E-A640-48AD5C405924}" type="slidenum">
              <a:rPr lang="en-US" altLang="en-US" smtClean="0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E372DC2-E28A-4F9F-939C-7122B871C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BA2A29DA-EB25-40DF-A381-0E3B4C97A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A78W8-dRl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waikato.ac.nz/ml/weka/downloading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lization-regularization-overfitting-bias-and-variance-in-machine-learning-aa942886b87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interview-question/artificial-intelligence-interview-questions/" TargetMode="External"/><Relationship Id="rId2" Type="http://schemas.openxmlformats.org/officeDocument/2006/relationships/hyperlink" Target="https://www.edureka.co/blog/interview-questions/artificial-intelligence-interview-ques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ringboard.com/blog/artificial-intelligence-questions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ver-100-data-scientist-interview-questions-and-answers-c5a66186769a" TargetMode="External"/><Relationship Id="rId2" Type="http://schemas.openxmlformats.org/officeDocument/2006/relationships/hyperlink" Target="https://www.simplilearn.com/tutorials/data-science-tutorial/data-science-interview-ques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ringboard.com/blog/data-science-interview-questions/" TargetMode="External"/><Relationship Id="rId4" Type="http://schemas.openxmlformats.org/officeDocument/2006/relationships/hyperlink" Target="https://www.edureka.co/blog/interview-questions/data-science-interview-ques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TCoH21GlA" TargetMode="External"/><Relationship Id="rId2" Type="http://schemas.openxmlformats.org/officeDocument/2006/relationships/hyperlink" Target="https://youtu.be/ukzFI9rgwf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RnFGwxJwx-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</a:t>
            </a:r>
            <a:r>
              <a:rPr lang="en-US" sz="1125" i="1">
                <a:solidFill>
                  <a:srgbClr val="FFFFFF"/>
                </a:solidFill>
                <a:cs typeface="Arial"/>
              </a:rPr>
              <a:t>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  <a:endParaRPr lang="en-US" sz="1125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6215EA-F9C4-4D82-BAF2-AF4A9397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95" y="493159"/>
            <a:ext cx="7693228" cy="55949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5CE27-9597-438F-94D0-CF63A92F8939}"/>
              </a:ext>
            </a:extLst>
          </p:cNvPr>
          <p:cNvSpPr/>
          <p:nvPr/>
        </p:nvSpPr>
        <p:spPr>
          <a:xfrm>
            <a:off x="885695" y="1212351"/>
            <a:ext cx="7508292" cy="821932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38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19534E-4F1E-475F-A881-F7E9D35B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 dirty="0"/>
              <a:t>Programming Language for 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A1140-ACF5-4B75-8092-6F2DF4D8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6" y="1555969"/>
            <a:ext cx="6096000" cy="4391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9A1080-FDCE-4AF6-977F-309AF655B5CF}"/>
              </a:ext>
            </a:extLst>
          </p:cNvPr>
          <p:cNvSpPr/>
          <p:nvPr/>
        </p:nvSpPr>
        <p:spPr>
          <a:xfrm>
            <a:off x="1967023" y="1555969"/>
            <a:ext cx="6624084" cy="81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852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97DF9B-9326-4647-9CEB-D9019360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58" y="996594"/>
            <a:ext cx="6624061" cy="46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16046-3C06-4790-BC99-833663F9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5" y="677760"/>
            <a:ext cx="7388070" cy="39407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4E5262-8C94-4CDB-BF95-5E4CADA5F554}"/>
              </a:ext>
            </a:extLst>
          </p:cNvPr>
          <p:cNvSpPr/>
          <p:nvPr/>
        </p:nvSpPr>
        <p:spPr>
          <a:xfrm>
            <a:off x="795772" y="5327485"/>
            <a:ext cx="77831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 dirty="0"/>
              <a:t>https://blogs.nvidia.com/blog/2016/07/29/whats-difference-artificial-intelligence-machine-learning-deep-learning-ai/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67363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0CF289E-5902-4480-AE95-C7F5F3718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297" y="249029"/>
            <a:ext cx="6172200" cy="857250"/>
          </a:xfrm>
        </p:spPr>
        <p:txBody>
          <a:bodyPr/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Evolution in AI</a:t>
            </a: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2BB04629-B580-4DE6-AEC8-37E641F54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49C852-A325-4011-A9CC-0946AE5FD816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F45CB903-751D-4C70-BC4F-ECE5DB91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18" y="1175013"/>
            <a:ext cx="4293982" cy="417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970632-BED7-40E5-97CF-90DAADE18DC8}"/>
              </a:ext>
            </a:extLst>
          </p:cNvPr>
          <p:cNvSpPr/>
          <p:nvPr/>
        </p:nvSpPr>
        <p:spPr>
          <a:xfrm>
            <a:off x="624047" y="5553765"/>
            <a:ext cx="754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https://davidlecea.wordpress.com/2016/11/10/robots-on-the-rise-how-ai-can-change-the-financial-world/</a:t>
            </a:r>
          </a:p>
        </p:txBody>
      </p:sp>
    </p:spTree>
    <p:extLst>
      <p:ext uri="{BB962C8B-B14F-4D97-AF65-F5344CB8AC3E}">
        <p14:creationId xmlns:p14="http://schemas.microsoft.com/office/powerpoint/2010/main" val="50561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A675-7BDE-42B0-8E10-944CEFB4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6" y="292957"/>
            <a:ext cx="6863240" cy="941256"/>
          </a:xfrm>
        </p:spPr>
        <p:txBody>
          <a:bodyPr>
            <a:normAutofit/>
          </a:bodyPr>
          <a:lstStyle/>
          <a:p>
            <a:r>
              <a:rPr lang="en-US" dirty="0"/>
              <a:t>AI and Big Data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0BBEE4-6090-4FF9-81C2-623B1181D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630526"/>
              </p:ext>
            </p:extLst>
          </p:nvPr>
        </p:nvGraphicFramePr>
        <p:xfrm>
          <a:off x="1719025" y="1315092"/>
          <a:ext cx="5986593" cy="442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62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F7CD3B5-C972-445C-89A2-C635A795C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9581" y="174270"/>
            <a:ext cx="6172200" cy="857250"/>
          </a:xfrm>
        </p:spPr>
        <p:txBody>
          <a:bodyPr/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AI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926138B-F974-4467-80F7-E1FF0A9E1D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2429" y="1199986"/>
            <a:ext cx="8011989" cy="290709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AI : Machine to imitate intelligent human behavior 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Popular AI Machine : IBM Watson, Apple Siri, Amazon Echo, Alpha Zero, Xiao Du</a:t>
            </a: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id="{5CC1F4D9-E484-4215-9711-1230D0E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23" y="2913584"/>
            <a:ext cx="2611755" cy="195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>
            <a:extLst>
              <a:ext uri="{FF2B5EF4-FFF2-40B4-BE49-F238E27FC236}">
                <a16:creationId xmlns:a16="http://schemas.microsoft.com/office/drawing/2014/main" id="{630398C6-4C90-4372-B996-A5B4D58D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9" y="2874806"/>
            <a:ext cx="2994630" cy="199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Slide Number Placeholder 1">
            <a:extLst>
              <a:ext uri="{FF2B5EF4-FFF2-40B4-BE49-F238E27FC236}">
                <a16:creationId xmlns:a16="http://schemas.microsoft.com/office/drawing/2014/main" id="{7B7E0402-8477-4901-933A-9589C0C0AB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6DF355-4B13-475A-90A3-AB8D65D27246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28F62-860C-45DD-8CB4-0AF8EA8E08CF}"/>
              </a:ext>
            </a:extLst>
          </p:cNvPr>
          <p:cNvSpPr/>
          <p:nvPr/>
        </p:nvSpPr>
        <p:spPr>
          <a:xfrm>
            <a:off x="632429" y="5122876"/>
            <a:ext cx="3507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https://sanvada.com/2018/01/27/ibm-believes-artificial-intelligence-will-change-world</a:t>
            </a:r>
            <a:r>
              <a:rPr lang="en-US" sz="506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0A6BF-B081-468E-AF9F-3D387D20DECE}"/>
              </a:ext>
            </a:extLst>
          </p:cNvPr>
          <p:cNvSpPr/>
          <p:nvPr/>
        </p:nvSpPr>
        <p:spPr>
          <a:xfrm>
            <a:off x="4638423" y="5134794"/>
            <a:ext cx="373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https://tecake.in/amazon-echo-will-now-read-twitter-trends-alexa-assistant-updated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A9F2-6219-4B52-8B2F-5302202C5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8" y="1570265"/>
            <a:ext cx="8345552" cy="9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6F68DC65-8458-46F2-B600-8F737803C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3922" y="175258"/>
            <a:ext cx="6971041" cy="1293461"/>
          </a:xfrm>
        </p:spPr>
        <p:txBody>
          <a:bodyPr>
            <a:normAutofit/>
          </a:bodyPr>
          <a:lstStyle/>
          <a:p>
            <a:r>
              <a:rPr lang="en-SG" altLang="en-US" sz="3000" dirty="0">
                <a:ea typeface="ＭＳ Ｐゴシック" panose="020B0600070205080204" pitchFamily="34" charset="-128"/>
              </a:rPr>
              <a:t>Singapore AI: Detect Eye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0A35-1E11-48D9-A06C-BBB1D02F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75" y="1191803"/>
            <a:ext cx="7087841" cy="440712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dirty="0"/>
              <a:t>In a world first, Singapore-developed artificial intelligence system detects 3 major eye conditions</a:t>
            </a:r>
          </a:p>
          <a:p>
            <a:pPr>
              <a:defRPr/>
            </a:pPr>
            <a:r>
              <a:rPr lang="en-US" sz="2000" dirty="0"/>
              <a:t>Singapore National Eye Centre (SNEC), Singapore Eye Research Institute (SERI) and National University of Singapore (NUS) School of Computing.</a:t>
            </a:r>
          </a:p>
          <a:p>
            <a:pPr>
              <a:defRPr/>
            </a:pPr>
            <a:r>
              <a:rPr lang="en-US" sz="2000" dirty="0"/>
              <a:t>Deep Learning System (DLS)</a:t>
            </a:r>
          </a:p>
          <a:p>
            <a:pPr>
              <a:defRPr/>
            </a:pPr>
            <a:r>
              <a:rPr lang="en-US" sz="2000" dirty="0"/>
              <a:t>5 million images next 5 years</a:t>
            </a:r>
          </a:p>
          <a:p>
            <a:pPr>
              <a:defRPr/>
            </a:pPr>
            <a:r>
              <a:rPr lang="en-US" sz="2000" dirty="0"/>
              <a:t>30 co-investigators </a:t>
            </a:r>
          </a:p>
          <a:p>
            <a:pPr>
              <a:defRPr/>
            </a:pPr>
            <a:r>
              <a:rPr lang="en-US" sz="2000" dirty="0"/>
              <a:t>500,000 retinal images</a:t>
            </a:r>
          </a:p>
          <a:p>
            <a:pPr>
              <a:defRPr/>
            </a:pPr>
            <a:r>
              <a:rPr lang="en-US" sz="2000" dirty="0"/>
              <a:t>180,000 out of 600,000 Singaporeans with diabetes have diabetic retinopathy – lead to blindness. </a:t>
            </a:r>
          </a:p>
          <a:p>
            <a:pPr marL="0" indent="0">
              <a:buNone/>
              <a:defRPr/>
            </a:pPr>
            <a:endParaRPr lang="en-US" sz="1350" dirty="0"/>
          </a:p>
          <a:p>
            <a:pPr marL="0" indent="0">
              <a:buNone/>
              <a:defRPr/>
            </a:pPr>
            <a:endParaRPr lang="en-US" sz="1350" dirty="0"/>
          </a:p>
          <a:p>
            <a:pPr marL="0" indent="0">
              <a:buNone/>
              <a:defRPr/>
            </a:pPr>
            <a:r>
              <a:rPr lang="en-US" sz="1400" dirty="0"/>
              <a:t>https://www.channelnewsasia.com/news/singapore/in-a-world-first-singapore-developed-artificial-intelligence-9498742</a:t>
            </a:r>
            <a:endParaRPr lang="en-SG" sz="1400" dirty="0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17AAE8D2-0637-414D-95ED-7A4A7E874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36428-9C2A-44D4-8B36-1F13A50CA02F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3125" name="Picture 4">
            <a:extLst>
              <a:ext uri="{FF2B5EF4-FFF2-40B4-BE49-F238E27FC236}">
                <a16:creationId xmlns:a16="http://schemas.microsoft.com/office/drawing/2014/main" id="{A47610BD-9AC8-456C-BB6B-8EE3E80B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24" y="2573579"/>
            <a:ext cx="2135501" cy="141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7BF9C4-F6E3-4A17-A4E6-913D82ED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30" y="514871"/>
            <a:ext cx="4272658" cy="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7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as an 'Asset' for the Banking &amp; Finance Industry | MEDICI">
            <a:extLst>
              <a:ext uri="{FF2B5EF4-FFF2-40B4-BE49-F238E27FC236}">
                <a16:creationId xmlns:a16="http://schemas.microsoft.com/office/drawing/2014/main" id="{27019EEE-B5C0-4615-8606-84403EFD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6" y="32492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E2489-B3B7-446C-8958-6A21E4A258D3}"/>
              </a:ext>
            </a:extLst>
          </p:cNvPr>
          <p:cNvSpPr/>
          <p:nvPr/>
        </p:nvSpPr>
        <p:spPr>
          <a:xfrm>
            <a:off x="6174769" y="1797978"/>
            <a:ext cx="1428107" cy="57535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7A23-C73D-4778-AF35-EE996AE002E1}"/>
              </a:ext>
            </a:extLst>
          </p:cNvPr>
          <p:cNvSpPr/>
          <p:nvPr/>
        </p:nvSpPr>
        <p:spPr>
          <a:xfrm>
            <a:off x="6789507" y="3796304"/>
            <a:ext cx="1542835" cy="7654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810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ficial Intelligence in Banking 2021: How Banks Use AI - Business Insider">
            <a:extLst>
              <a:ext uri="{FF2B5EF4-FFF2-40B4-BE49-F238E27FC236}">
                <a16:creationId xmlns:a16="http://schemas.microsoft.com/office/drawing/2014/main" id="{CB9F0A1A-7EF8-4106-96E5-A4BD6A06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1225194"/>
            <a:ext cx="8476180" cy="42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585E21-12E6-4154-87F5-7925ACD45954}"/>
              </a:ext>
            </a:extLst>
          </p:cNvPr>
          <p:cNvSpPr/>
          <p:nvPr/>
        </p:nvSpPr>
        <p:spPr>
          <a:xfrm>
            <a:off x="4253501" y="3667874"/>
            <a:ext cx="1695236" cy="69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60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302D-E767-47AD-A5E3-5871EE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BDBD-37E3-44F4-90E5-66488E44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 to AI</a:t>
            </a:r>
          </a:p>
          <a:p>
            <a:r>
              <a:rPr lang="en-US" dirty="0"/>
              <a:t>AI Models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https://tssglobalsingapore-my.sharepoint.com/:f:/g/personal/teohteiktoe_tssglobalsingapore_onmicrosoft_com/EuIUbA0qyvFOugKwzm5IKesB_qwPBHox0n9mnlGqaRZ_xg?e=TSJM80</a:t>
            </a:r>
          </a:p>
        </p:txBody>
      </p:sp>
    </p:spTree>
    <p:extLst>
      <p:ext uri="{BB962C8B-B14F-4D97-AF65-F5344CB8AC3E}">
        <p14:creationId xmlns:p14="http://schemas.microsoft.com/office/powerpoint/2010/main" val="3357266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>
            <a:extLst>
              <a:ext uri="{FF2B5EF4-FFF2-40B4-BE49-F238E27FC236}">
                <a16:creationId xmlns:a16="http://schemas.microsoft.com/office/drawing/2014/main" id="{2A50A182-A47E-43C0-AE8C-E9AA96580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9983"/>
            <a:ext cx="6172200" cy="857250"/>
          </a:xfrm>
        </p:spPr>
        <p:txBody>
          <a:bodyPr/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Cardiologist vs AI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4BC91548-F843-45D1-8190-B945ED6233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C4F10A-43CF-41BB-88D6-0B5EA619DE7D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D5282574-84EF-48BF-A748-8490DB58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427512"/>
            <a:ext cx="6172200" cy="34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BBBF9-9E94-4A1F-BB89-D64541200BB5}"/>
              </a:ext>
            </a:extLst>
          </p:cNvPr>
          <p:cNvSpPr/>
          <p:nvPr/>
        </p:nvSpPr>
        <p:spPr>
          <a:xfrm>
            <a:off x="504611" y="5430488"/>
            <a:ext cx="7550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https://www.intel.com/content/www/us/en/healthcare-it/article/improved-diagnosis.html</a:t>
            </a:r>
          </a:p>
        </p:txBody>
      </p:sp>
    </p:spTree>
    <p:extLst>
      <p:ext uri="{BB962C8B-B14F-4D97-AF65-F5344CB8AC3E}">
        <p14:creationId xmlns:p14="http://schemas.microsoft.com/office/powerpoint/2010/main" val="22466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Data for banks: Security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32873" y="2286001"/>
            <a:ext cx="2920955" cy="2331407"/>
            <a:chOff x="5096994" y="1047750"/>
            <a:chExt cx="3894606" cy="3108543"/>
          </a:xfrm>
        </p:grpSpPr>
        <p:sp>
          <p:nvSpPr>
            <p:cNvPr id="3" name="Rectangle 2"/>
            <p:cNvSpPr/>
            <p:nvPr/>
          </p:nvSpPr>
          <p:spPr>
            <a:xfrm>
              <a:off x="5096994" y="1047750"/>
              <a:ext cx="194548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>
                  <a:solidFill>
                    <a:srgbClr val="F42837"/>
                  </a:solidFill>
                  <a:cs typeface="Arial" panose="020B0604020202020204" pitchFamily="34" charset="0"/>
                </a:rPr>
                <a:t>Fraud Detection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96994" y="1447859"/>
              <a:ext cx="389460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Providing security is critical for both employees and customers.</a:t>
              </a:r>
            </a:p>
            <a:p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With the scale of number of transactions, banks need to use</a:t>
              </a:r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Machine Learning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as a proactive approach to security.</a:t>
              </a:r>
            </a:p>
            <a:p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The key steps to fraud detection could include: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samplings for model estimation and preliminary testing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Model estimation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Testing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102" y="2372228"/>
            <a:ext cx="4155897" cy="2456626"/>
            <a:chOff x="304800" y="1393550"/>
            <a:chExt cx="4639794" cy="2107988"/>
          </a:xfrm>
        </p:grpSpPr>
        <p:sp>
          <p:nvSpPr>
            <p:cNvPr id="6" name="Rectangle 5"/>
            <p:cNvSpPr/>
            <p:nvPr/>
          </p:nvSpPr>
          <p:spPr>
            <a:xfrm>
              <a:off x="304800" y="3270706"/>
              <a:ext cx="463979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25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Source: https://www.tnp.sg/news/singapore/ex-ocbc-officer-charged-forging-clients-documents</a:t>
              </a: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3"/>
            <a:stretch/>
          </p:blipFill>
          <p:spPr bwMode="auto">
            <a:xfrm>
              <a:off x="304800" y="1393550"/>
              <a:ext cx="4639794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85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vid_ko\Downloads\pexels-photo-872958 (1)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3061" y="2057400"/>
            <a:ext cx="6867939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Data for banks: Planning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7350" y="2660334"/>
            <a:ext cx="2571750" cy="1361912"/>
            <a:chOff x="685800" y="1546860"/>
            <a:chExt cx="3429000" cy="1815881"/>
          </a:xfrm>
        </p:grpSpPr>
        <p:sp>
          <p:nvSpPr>
            <p:cNvPr id="3" name="Rectangle 2"/>
            <p:cNvSpPr/>
            <p:nvPr/>
          </p:nvSpPr>
          <p:spPr>
            <a:xfrm>
              <a:off x="685800" y="1546860"/>
              <a:ext cx="160129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42837"/>
                  </a:solidFill>
                  <a:cs typeface="Arial" panose="020B0604020202020204" pitchFamily="34" charset="0"/>
                </a:rPr>
                <a:t>Risk Modeling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5800" y="1946970"/>
              <a:ext cx="3429000" cy="1415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How do you price your financial instruments? Through big data, banks can evaluate multiple streams of data sets and with a team of data scientists, develop risk modelling to employ a data-driven approach to pricing and risks.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0" y="2660333"/>
            <a:ext cx="2571750" cy="1523495"/>
            <a:chOff x="4572000" y="1546860"/>
            <a:chExt cx="3429000" cy="2031327"/>
          </a:xfrm>
        </p:grpSpPr>
        <p:sp>
          <p:nvSpPr>
            <p:cNvPr id="7" name="Rectangle 6"/>
            <p:cNvSpPr/>
            <p:nvPr/>
          </p:nvSpPr>
          <p:spPr>
            <a:xfrm>
              <a:off x="4572000" y="1546860"/>
              <a:ext cx="308896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42837"/>
                  </a:solidFill>
                  <a:cs typeface="Arial" panose="020B0604020202020204" pitchFamily="34" charset="0"/>
                </a:rPr>
                <a:t>Better cash/liquidity planning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0" y="1946971"/>
              <a:ext cx="3429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track past usage patterns, daily coordination between in-and-out payments at branches and ATMs. </a:t>
              </a:r>
            </a:p>
            <a:p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Predictive Analytics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can be used to predict future needs of potential customers – leading to optimal management of the liquid assets.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AI in Banking: Singapore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571750"/>
            <a:ext cx="4086225" cy="229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5332" y="5234286"/>
            <a:ext cx="653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Source: </a:t>
            </a:r>
            <a:r>
              <a:rPr lang="en-US" sz="1600" dirty="0">
                <a:cs typeface="Arial" panose="020B0604020202020204" pitchFamily="34" charset="0"/>
                <a:hlinkClick r:id="rId3"/>
              </a:rPr>
              <a:t>https://www.youtube.com/watch?v=eA78W8-dRlY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2171700"/>
            <a:ext cx="58864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OCBC Bank launches its own artificial intelligence (AI) unit</a:t>
            </a:r>
          </a:p>
        </p:txBody>
      </p:sp>
    </p:spTree>
    <p:extLst>
      <p:ext uri="{BB962C8B-B14F-4D97-AF65-F5344CB8AC3E}">
        <p14:creationId xmlns:p14="http://schemas.microsoft.com/office/powerpoint/2010/main" val="1742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F6B4-B97E-44A4-B0C6-CA0EE971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1187506"/>
            <a:ext cx="3143250" cy="1720001"/>
          </a:xfrm>
        </p:spPr>
        <p:txBody>
          <a:bodyPr>
            <a:normAutofit fontScale="90000"/>
          </a:bodyPr>
          <a:lstStyle/>
          <a:p>
            <a:r>
              <a:rPr lang="en-US" sz="2100" dirty="0"/>
              <a:t>Why not hire a robot? Straits Times - 13 Aug 2019</a:t>
            </a:r>
            <a:br>
              <a:rPr lang="en-US" sz="2100" dirty="0"/>
            </a:br>
            <a:r>
              <a:rPr lang="en-US" sz="2100" dirty="0">
                <a:solidFill>
                  <a:srgbClr val="FF0000"/>
                </a:solidFill>
              </a:rPr>
              <a:t>Teachers</a:t>
            </a:r>
            <a:br>
              <a:rPr lang="en-US" sz="2100" dirty="0">
                <a:solidFill>
                  <a:srgbClr val="FF0000"/>
                </a:solidFill>
              </a:rPr>
            </a:br>
            <a:r>
              <a:rPr lang="en-US" sz="2100" dirty="0">
                <a:solidFill>
                  <a:srgbClr val="FF0000"/>
                </a:solidFill>
              </a:rPr>
              <a:t>Librarian</a:t>
            </a:r>
            <a:br>
              <a:rPr lang="en-US" sz="2100" dirty="0">
                <a:solidFill>
                  <a:srgbClr val="FF0000"/>
                </a:solidFill>
              </a:rPr>
            </a:br>
            <a:r>
              <a:rPr lang="en-US" sz="2100" dirty="0">
                <a:solidFill>
                  <a:srgbClr val="FF0000"/>
                </a:solidFill>
              </a:rPr>
              <a:t>Security Guard</a:t>
            </a:r>
            <a:endParaRPr lang="en-SG" sz="21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13125-D234-4243-9754-7765697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92" y="1187505"/>
            <a:ext cx="2932121" cy="415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6B197-97ED-49E4-9620-BBC78A76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3193257"/>
            <a:ext cx="2746772" cy="21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1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E5199-F4E0-4F4B-A5E1-B0B79419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2" y="369869"/>
            <a:ext cx="5330710" cy="5522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2F9A15-A8D9-4433-A324-2DA4B33C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2" y="1193081"/>
            <a:ext cx="296067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3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77D9-47D3-4D24-857C-D07D1EAA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84" y="62442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National Research Foundation (PMO): S$150million in AISG (May 2017)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38AAB-4FD3-46DD-B18C-8102EF6D1533}"/>
              </a:ext>
            </a:extLst>
          </p:cNvPr>
          <p:cNvSpPr/>
          <p:nvPr/>
        </p:nvSpPr>
        <p:spPr>
          <a:xfrm>
            <a:off x="1793082" y="5603957"/>
            <a:ext cx="57507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 dirty="0"/>
              <a:t>https://www.nrf.gov.sg/programmes/artificial-intelligence-r-d-programme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10C1A-FED4-44E6-AEB1-26ECEB2A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2098299"/>
            <a:ext cx="6529539" cy="27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680BCC8-24FF-49D3-8BBE-DBF32B9AD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330" y="477202"/>
            <a:ext cx="6473190" cy="642938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Brains and Computers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ED93462-8A82-4A18-B554-CFBE106C14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97952" y="2167207"/>
            <a:ext cx="4381928" cy="277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350" b="1" u="sng" dirty="0">
                <a:ea typeface="ＭＳ Ｐゴシック" panose="020B0600070205080204" pitchFamily="34" charset="-128"/>
              </a:rPr>
              <a:t>Brain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200 billion neurons, 32 trillion synapses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Processing speed:  100 Hz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Parallel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Inputs are approximately summed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EF4222B0-EC76-440C-A6D7-F6F50FFC642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79877" y="2167207"/>
            <a:ext cx="4289461" cy="268219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350" b="1" u="sng" dirty="0">
                <a:ea typeface="ＭＳ Ｐゴシック" panose="020B0600070205080204" pitchFamily="34" charset="-128"/>
              </a:rPr>
              <a:t>Computer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1 billion bytes RAM but trillions of bytes on disk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Processing speed: 10</a:t>
            </a:r>
            <a:r>
              <a:rPr lang="en-US" altLang="en-US" sz="1350" baseline="30000" dirty="0">
                <a:ea typeface="ＭＳ Ｐゴシック" panose="020B0600070205080204" pitchFamily="34" charset="-128"/>
              </a:rPr>
              <a:t>9 </a:t>
            </a:r>
            <a:r>
              <a:rPr lang="en-US" altLang="en-US" sz="1350" dirty="0">
                <a:ea typeface="ＭＳ Ｐゴシック" panose="020B0600070205080204" pitchFamily="34" charset="-128"/>
              </a:rPr>
              <a:t>Hz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Serial</a:t>
            </a:r>
          </a:p>
          <a:p>
            <a:r>
              <a:rPr lang="en-US" altLang="en-US" sz="1350" dirty="0">
                <a:ea typeface="ＭＳ Ｐゴシック" panose="020B0600070205080204" pitchFamily="34" charset="-128"/>
              </a:rPr>
              <a:t>Activation Function : Sum</a:t>
            </a:r>
          </a:p>
        </p:txBody>
      </p:sp>
    </p:spTree>
    <p:extLst>
      <p:ext uri="{BB962C8B-B14F-4D97-AF65-F5344CB8AC3E}">
        <p14:creationId xmlns:p14="http://schemas.microsoft.com/office/powerpoint/2010/main" val="870105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E42C9C6F-79C6-40FD-BB47-A0DE1310C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altLang="en-US" sz="2700" dirty="0">
                <a:ea typeface="ＭＳ Ｐゴシック" panose="020B0600070205080204" pitchFamily="34" charset="-128"/>
              </a:rPr>
              <a:t>Deep Learning, Big Data, Distributed Computation</a:t>
            </a:r>
          </a:p>
        </p:txBody>
      </p:sp>
      <p:sp>
        <p:nvSpPr>
          <p:cNvPr id="133123" name="Content Placeholder 2">
            <a:extLst>
              <a:ext uri="{FF2B5EF4-FFF2-40B4-BE49-F238E27FC236}">
                <a16:creationId xmlns:a16="http://schemas.microsoft.com/office/drawing/2014/main" id="{C1A8B2DF-EF42-446A-9EFA-19A85DFB11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4530" y="2126751"/>
            <a:ext cx="7200486" cy="379518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Deep Learning (LSTM by TensorFlow)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Big Data (Hadoop)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Large Distributed Computation (Spark)</a:t>
            </a:r>
          </a:p>
          <a:p>
            <a:endParaRPr lang="en-SG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33127" name="Slide Number Placeholder 1">
            <a:extLst>
              <a:ext uri="{FF2B5EF4-FFF2-40B4-BE49-F238E27FC236}">
                <a16:creationId xmlns:a16="http://schemas.microsoft.com/office/drawing/2014/main" id="{9E90F3F1-457A-46A1-B36F-E15AB9027A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228E2B-F40A-4466-A85B-FF5943DFF3B7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4FA3-6422-4D21-A634-68AB61849E46}"/>
              </a:ext>
            </a:extLst>
          </p:cNvPr>
          <p:cNvSpPr/>
          <p:nvPr/>
        </p:nvSpPr>
        <p:spPr>
          <a:xfrm>
            <a:off x="457200" y="2054831"/>
            <a:ext cx="6096000" cy="1684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777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832"/>
            <a:ext cx="8229600" cy="1143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28" y="1630183"/>
            <a:ext cx="5626421" cy="397813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0" y="1707459"/>
            <a:ext cx="2043936" cy="2468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61608"/>
            <a:ext cx="2559729" cy="1777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4B81F9-83FE-433C-A811-A7EEC30CE096}"/>
              </a:ext>
            </a:extLst>
          </p:cNvPr>
          <p:cNvSpPr/>
          <p:nvPr/>
        </p:nvSpPr>
        <p:spPr>
          <a:xfrm>
            <a:off x="256854" y="2774022"/>
            <a:ext cx="2208944" cy="1487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92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8B83-CE6F-4E35-99B8-5A8F7A81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knowledge	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E461-880B-4DF4-B08B-6838A9F6E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  <a:p>
            <a:r>
              <a:rPr lang="en-US" dirty="0"/>
              <a:t>Big Data</a:t>
            </a:r>
          </a:p>
          <a:p>
            <a:r>
              <a:rPr lang="en-US" dirty="0"/>
              <a:t>Full Stack (Front Back End)</a:t>
            </a:r>
          </a:p>
          <a:p>
            <a:r>
              <a:rPr lang="en-US" dirty="0"/>
              <a:t>UI/UX</a:t>
            </a:r>
          </a:p>
          <a:p>
            <a:r>
              <a:rPr lang="en-US" dirty="0"/>
              <a:t>Automation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2875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E04E-3A46-4B0E-A636-9FA9CC9B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35902"/>
            <a:ext cx="8229600" cy="1143000"/>
          </a:xfrm>
        </p:spPr>
        <p:txBody>
          <a:bodyPr/>
          <a:lstStyle/>
          <a:p>
            <a:r>
              <a:rPr lang="en-US" dirty="0"/>
              <a:t>AI Models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1329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11DBE-28DB-4576-83D1-8BB16187F42C}"/>
              </a:ext>
            </a:extLst>
          </p:cNvPr>
          <p:cNvSpPr/>
          <p:nvPr/>
        </p:nvSpPr>
        <p:spPr>
          <a:xfrm>
            <a:off x="395554" y="5828488"/>
            <a:ext cx="7823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https://www.dezyre.com/article/top-10-machine-learning-algorithms/202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D5C2B-8D00-4B2D-9140-C3DCEB41AAED}"/>
              </a:ext>
            </a:extLst>
          </p:cNvPr>
          <p:cNvSpPr/>
          <p:nvPr/>
        </p:nvSpPr>
        <p:spPr>
          <a:xfrm>
            <a:off x="482885" y="1648920"/>
            <a:ext cx="82193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2400" dirty="0"/>
              <a:t>Naive Bayes Classifier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K Means Clustering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Support Vector Machine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 err="1"/>
              <a:t>Apriori</a:t>
            </a:r>
            <a:r>
              <a:rPr lang="en-SG" sz="2400" dirty="0"/>
              <a:t>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Decision Tree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Random Forest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Artificial Neural Networks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Nearest Neighbours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C2FEAB-CDE9-4EE6-B9C6-ABD75B67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" y="269131"/>
            <a:ext cx="8460769" cy="1143000"/>
          </a:xfrm>
        </p:spPr>
        <p:txBody>
          <a:bodyPr/>
          <a:lstStyle/>
          <a:p>
            <a:r>
              <a:rPr lang="en-SG" dirty="0"/>
              <a:t>Top 10 Machine Learning Algorithms Every Engineer must know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8DD2C-B71B-499E-935D-0842BA922BF5}"/>
              </a:ext>
            </a:extLst>
          </p:cNvPr>
          <p:cNvSpPr/>
          <p:nvPr/>
        </p:nvSpPr>
        <p:spPr>
          <a:xfrm>
            <a:off x="482885" y="3174715"/>
            <a:ext cx="3750068" cy="1818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56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787811" cy="4263776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Classifier (Supervised) – Machine Learning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Regression (Financial or Economic Prediction)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Decision Tree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Random Forest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XG-Boost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SVM (Text, Handwriting and Biology Classification)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Naïve Bayesian (Document classification, Word Frequency)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Genetic Algorithm (Solar Collector, Antenna Location)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Multi-Layer Perceptron (General Classification)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SG" dirty="0"/>
              <a:t>AI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90914-E7C2-4EEF-9830-3573BE553CF7}"/>
              </a:ext>
            </a:extLst>
          </p:cNvPr>
          <p:cNvSpPr/>
          <p:nvPr/>
        </p:nvSpPr>
        <p:spPr>
          <a:xfrm>
            <a:off x="452063" y="2568539"/>
            <a:ext cx="6801492" cy="117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0385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972746" cy="3328827"/>
          </a:xfrm>
        </p:spPr>
        <p:txBody>
          <a:bodyPr numCol="1"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SG" sz="2800" dirty="0"/>
              <a:t>Hidden Markov (Speech and Handwriting Recognition)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 dirty="0"/>
              <a:t>Recurrent Neural Network (Speech and Handwriting plus Time Series Analysis)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 dirty="0"/>
              <a:t>Long Short Term Memory (Same as RNN)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 dirty="0"/>
              <a:t>Generative Adversarial Network (Fashion, Art, Game)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 dirty="0"/>
              <a:t>Convolution Neural Network (Picture Recognition)</a:t>
            </a:r>
          </a:p>
          <a:p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7832760" cy="857250"/>
          </a:xfrm>
        </p:spPr>
        <p:txBody>
          <a:bodyPr>
            <a:normAutofit fontScale="90000"/>
          </a:bodyPr>
          <a:lstStyle/>
          <a:p>
            <a:r>
              <a:rPr lang="en-SG" dirty="0"/>
              <a:t>AI Model – Deep Learning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08FFA-E76B-41D5-8210-70C44672538B}"/>
              </a:ext>
            </a:extLst>
          </p:cNvPr>
          <p:cNvSpPr/>
          <p:nvPr/>
        </p:nvSpPr>
        <p:spPr>
          <a:xfrm>
            <a:off x="452063" y="3750067"/>
            <a:ext cx="7520683" cy="7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57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318E-F33B-4538-BF68-CA198A66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9794"/>
            <a:ext cx="8229600" cy="1143000"/>
          </a:xfrm>
        </p:spPr>
        <p:txBody>
          <a:bodyPr/>
          <a:lstStyle/>
          <a:p>
            <a:r>
              <a:rPr lang="en-SG" dirty="0"/>
              <a:t>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5F3A-C85B-4745-8806-B5E75754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76" y="1617722"/>
            <a:ext cx="8397841" cy="42693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dirty="0"/>
              <a:t>Clustering (Unsupervised)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K-Means (Market Segmentation) – KNN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Gaussian Mixture Model (Market Segmentation)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Others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Reinforcement Learning (Robot, Autonomous Vehicle)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Auto-Encoder (Reduce dimension for Picture)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Kernel Density Estimator (Advance Data Wrangling technique to reduce outlier and noise)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Manifold Learning (Feature Selection for large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Block Chain (Transaction base application like trading of share)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Robotic Process Automation (Automation)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Chatbot (Automation)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22F4F-07D9-4E2F-8231-C16FFD83D1AE}"/>
              </a:ext>
            </a:extLst>
          </p:cNvPr>
          <p:cNvSpPr/>
          <p:nvPr/>
        </p:nvSpPr>
        <p:spPr>
          <a:xfrm>
            <a:off x="540676" y="3102796"/>
            <a:ext cx="6969733" cy="657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0263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59C3-3DA6-4244-8C5E-2A3DFF91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AI Model – Feature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6B5C-2485-4E02-888D-D2E5BDF2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Kernel Density Estimator</a:t>
            </a:r>
          </a:p>
          <a:p>
            <a:r>
              <a:rPr lang="en-SG" dirty="0"/>
              <a:t>Manifold Learning (Similar to PCA)</a:t>
            </a:r>
          </a:p>
          <a:p>
            <a:r>
              <a:rPr lang="en-SG" dirty="0"/>
              <a:t>Correlation Coefficient</a:t>
            </a:r>
          </a:p>
          <a:p>
            <a:r>
              <a:rPr lang="en-SG" dirty="0"/>
              <a:t>Random Forest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B737-90DA-469B-9023-D815F5A6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7" y="3175994"/>
            <a:ext cx="311716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2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5E1C-1A71-49BD-9F4C-4406A70C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1" y="121843"/>
            <a:ext cx="8229600" cy="1143000"/>
          </a:xfrm>
        </p:spPr>
        <p:txBody>
          <a:bodyPr/>
          <a:lstStyle/>
          <a:p>
            <a:r>
              <a:rPr lang="en-US" dirty="0"/>
              <a:t>Library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B364C-33A6-4602-8D58-CB44A645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1458930"/>
            <a:ext cx="8936306" cy="49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D8A278D-9833-4D23-A7FE-164CBB3B9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Python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FD990FE-1908-4635-98E6-F6068C956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100" dirty="0"/>
              <a:t>Basic Python – Variable, control flow, function</a:t>
            </a:r>
          </a:p>
          <a:p>
            <a:r>
              <a:rPr lang="en-US" altLang="en-US" sz="2100" dirty="0"/>
              <a:t>Data Structure – Array, list, dictionary, stack, queue</a:t>
            </a:r>
          </a:p>
          <a:p>
            <a:r>
              <a:rPr lang="en-US" altLang="en-US" sz="2100" dirty="0"/>
              <a:t>OOP – Class, subclass, instance, object, constructor, methods, private, static, abstract</a:t>
            </a:r>
          </a:p>
          <a:p>
            <a:r>
              <a:rPr lang="en-US" altLang="en-US" sz="2100" dirty="0"/>
              <a:t>SQL – CRUD</a:t>
            </a:r>
          </a:p>
          <a:p>
            <a:r>
              <a:rPr lang="en-US" altLang="en-US" sz="2100" dirty="0"/>
              <a:t>Network – Socket, REST API, json &amp; json-server, XML, request, configuration file</a:t>
            </a:r>
          </a:p>
          <a:p>
            <a:r>
              <a:rPr lang="en-US" altLang="en-US" sz="2100" dirty="0"/>
              <a:t>Others – Decorator, Generator, Lamba, Exception, PIP, PYC, </a:t>
            </a:r>
            <a:r>
              <a:rPr lang="en-US" altLang="en-US" sz="2100" dirty="0" err="1"/>
              <a:t>PyPI</a:t>
            </a:r>
            <a:r>
              <a:rPr lang="en-US" altLang="en-US" sz="2100" dirty="0"/>
              <a:t>, Namespace, Virtual Environment, Multiple Variable, configuration, Multi-threading, Pipe, file, Magic, </a:t>
            </a:r>
            <a:r>
              <a:rPr lang="en-US" altLang="en-US" sz="2100" dirty="0" err="1"/>
              <a:t>tktinker</a:t>
            </a:r>
            <a:r>
              <a:rPr lang="en-US" altLang="en-US" sz="2100" dirty="0"/>
              <a:t>, Pickle &amp; Shelve</a:t>
            </a:r>
          </a:p>
          <a:p>
            <a:r>
              <a:rPr lang="en-US" altLang="en-US" sz="2100"/>
              <a:t>Excel </a:t>
            </a:r>
            <a:r>
              <a:rPr lang="en-US" altLang="en-US" sz="2100" dirty="0"/>
              <a:t>Using Python</a:t>
            </a:r>
          </a:p>
          <a:p>
            <a:endParaRPr lang="en-US" altLang="en-US" sz="2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F59C3B4-DDBC-48E3-9C62-E385414E6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Software Needed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FD1742A4-AACA-43FE-A0AC-B1AB3D3AAA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5627" y="2013094"/>
            <a:ext cx="7072473" cy="316814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Google </a:t>
            </a:r>
            <a:r>
              <a:rPr lang="en-SG" altLang="en-US" dirty="0" err="1">
                <a:ea typeface="ＭＳ Ｐゴシック" panose="020B0600070205080204" pitchFamily="34" charset="-128"/>
              </a:rPr>
              <a:t>Colab</a:t>
            </a:r>
            <a:endParaRPr lang="en-SG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Anaconda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&amp; R Studio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Studio Cloud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Weka </a:t>
            </a:r>
            <a:r>
              <a:rPr lang="en-SG" altLang="en-US" dirty="0">
                <a:ea typeface="ＭＳ Ｐゴシック" panose="020B0600070205080204" pitchFamily="34" charset="-128"/>
                <a:hlinkClick r:id="rId2"/>
              </a:rPr>
              <a:t>https://www.cs.waikato.ac.nz/ml/weka/downloading.html</a:t>
            </a:r>
            <a:endParaRPr lang="en-SG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UiPath</a:t>
            </a: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13FEF61-1866-4BE3-88A0-28B28CD3E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B40F0C-B7F3-4AA2-812E-5CFE7FD4EB9B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7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8014-0F1A-4E0F-923B-58265DDE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A65C3-B25A-4DD5-B990-9714309B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1154"/>
            <a:ext cx="6172200" cy="2907092"/>
          </a:xfrm>
        </p:spPr>
        <p:txBody>
          <a:bodyPr>
            <a:normAutofit/>
          </a:bodyPr>
          <a:lstStyle/>
          <a:p>
            <a:r>
              <a:rPr lang="en-US" dirty="0"/>
              <a:t>R (R Foundation)</a:t>
            </a:r>
          </a:p>
          <a:p>
            <a:r>
              <a:rPr lang="en-US" dirty="0"/>
              <a:t>RStudio (RStudio Inc) is an integrated development environment (IDE) for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341C1-30A7-441D-AFC7-43E1A7D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122192"/>
            <a:ext cx="1428750" cy="1107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DFA38-D070-4721-9B65-6CB1537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55" y="3301329"/>
            <a:ext cx="4087830" cy="2276698"/>
          </a:xfrm>
          <a:prstGeom prst="rect">
            <a:avLst/>
          </a:prstGeom>
        </p:spPr>
      </p:pic>
      <p:sp>
        <p:nvSpPr>
          <p:cNvPr id="7" name="AutoShape 2" descr="rstudio window">
            <a:extLst>
              <a:ext uri="{FF2B5EF4-FFF2-40B4-BE49-F238E27FC236}">
                <a16:creationId xmlns:a16="http://schemas.microsoft.com/office/drawing/2014/main" id="{BC230B24-9913-441E-B62F-1790EBB79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SG" sz="1350"/>
          </a:p>
        </p:txBody>
      </p:sp>
    </p:spTree>
    <p:extLst>
      <p:ext uri="{BB962C8B-B14F-4D97-AF65-F5344CB8AC3E}">
        <p14:creationId xmlns:p14="http://schemas.microsoft.com/office/powerpoint/2010/main" val="65390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0592-1462-4BFD-A9B0-D96F4C58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9A4B-9318-469E-AC2F-B408F96F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152544" cy="16964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Back in the 1950s, the fathers of the field, Minsky and McCarthy, described artificial intelligence as any task performed by a machine that would have previously been considered to require human intelligence.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2DB59-7112-46E9-9152-BC30E7D80717}"/>
              </a:ext>
            </a:extLst>
          </p:cNvPr>
          <p:cNvSpPr/>
          <p:nvPr/>
        </p:nvSpPr>
        <p:spPr>
          <a:xfrm>
            <a:off x="315930" y="5410238"/>
            <a:ext cx="8512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https://www.zdnet.com/article/what-is-ai-everything-you-need-to-know-about-artificial-intelligence/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ED3F-AA41-4B42-A829-8589C421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80" y="3531189"/>
            <a:ext cx="2951680" cy="1816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98A1C-4186-4EE8-AD82-28C544CB4F6C}"/>
              </a:ext>
            </a:extLst>
          </p:cNvPr>
          <p:cNvSpPr/>
          <p:nvPr/>
        </p:nvSpPr>
        <p:spPr>
          <a:xfrm>
            <a:off x="457200" y="2640459"/>
            <a:ext cx="3385335" cy="451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522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3E3C-A8CA-488F-94F6-3A5FEAD0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40" y="380478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Python, PyCharm, Anaconda, </a:t>
            </a:r>
            <a:r>
              <a:rPr lang="en-US" dirty="0" err="1"/>
              <a:t>Jupyter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4432E-B7E9-4DE4-88A3-63B3B768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40" y="1115503"/>
            <a:ext cx="1337687" cy="751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8E8ED-013D-40F9-9584-79F22EE7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477" y="2133275"/>
            <a:ext cx="3498350" cy="1557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D4C51-C61F-4082-BB9F-8D132F51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78" y="3857029"/>
            <a:ext cx="3016750" cy="18854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961DDE-B976-4433-B7E1-72FC013BE1E2}"/>
              </a:ext>
            </a:extLst>
          </p:cNvPr>
          <p:cNvSpPr txBox="1">
            <a:spLocks/>
          </p:cNvSpPr>
          <p:nvPr/>
        </p:nvSpPr>
        <p:spPr>
          <a:xfrm>
            <a:off x="390940" y="2027203"/>
            <a:ext cx="2958956" cy="304758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1800" dirty="0"/>
              <a:t>Python (Python Foundation)</a:t>
            </a:r>
          </a:p>
          <a:p>
            <a:r>
              <a:rPr lang="en-US" sz="1800" dirty="0"/>
              <a:t>PyCharm (IDE) - JetBrains</a:t>
            </a:r>
          </a:p>
          <a:p>
            <a:r>
              <a:rPr lang="en-US" sz="1800" dirty="0"/>
              <a:t>Anaconda &amp; </a:t>
            </a:r>
            <a:r>
              <a:rPr lang="en-US" sz="1800" dirty="0" err="1"/>
              <a:t>Jupyter</a:t>
            </a:r>
            <a:r>
              <a:rPr lang="en-US" sz="1800" dirty="0"/>
              <a:t> (IDE) – (Anaconda Inc) 1500 packages 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859475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10E7-B797-471A-B1B5-EEBA0317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Noncoding Tools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F69F-5D1D-4AEC-8F5A-2FD36DAE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Weka (AI)</a:t>
            </a:r>
          </a:p>
          <a:p>
            <a:pPr lvl="1"/>
            <a:r>
              <a:rPr lang="en-US" dirty="0"/>
              <a:t>Waikato Environment for Knowledge Analysis (Weka), developed at the University of Waikato, New Zealand. </a:t>
            </a:r>
          </a:p>
          <a:p>
            <a:pPr lvl="1"/>
            <a:r>
              <a:rPr lang="en-US" dirty="0"/>
              <a:t>Data preprocessing, clustering, classification, regression, visualization, and feature selection</a:t>
            </a:r>
          </a:p>
          <a:p>
            <a:r>
              <a:rPr lang="en-US" dirty="0"/>
              <a:t>Excel Plugin (Data Analytics)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849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2756-16D4-4B41-B2AD-EED0FA25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&amp; Packages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CF41-DA90-4D0C-BA81-3726FEF8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 Flow 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Scipy</a:t>
            </a:r>
            <a:endParaRPr lang="en-US" dirty="0"/>
          </a:p>
          <a:p>
            <a:r>
              <a:rPr lang="en-US" dirty="0"/>
              <a:t>Pandas</a:t>
            </a:r>
          </a:p>
          <a:p>
            <a:r>
              <a:rPr lang="en-US" dirty="0"/>
              <a:t>SK Learn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8497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1A5B-7265-4695-A855-40283A87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6925"/>
            <a:ext cx="8229600" cy="1143000"/>
          </a:xfrm>
        </p:spPr>
        <p:txBody>
          <a:bodyPr/>
          <a:lstStyle/>
          <a:p>
            <a:r>
              <a:rPr lang="en-US" dirty="0"/>
              <a:t>Other Consideration in AI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0658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2CB-68EE-4B38-BCF0-134E8D6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Y, Independent Variable, Label, Target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877C-5FE8-4527-AE31-9171CF55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on the 1</a:t>
            </a:r>
            <a:r>
              <a:rPr lang="en-US" baseline="30000" dirty="0"/>
              <a:t>st</a:t>
            </a:r>
            <a:r>
              <a:rPr lang="en-US" dirty="0"/>
              <a:t> or Last Column</a:t>
            </a:r>
          </a:p>
          <a:p>
            <a:r>
              <a:rPr lang="en-US" dirty="0"/>
              <a:t>Can be continuous, 2 classes classification or multiple classes classification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445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232318"/>
            <a:ext cx="8229600" cy="1143000"/>
          </a:xfrm>
        </p:spPr>
        <p:txBody>
          <a:bodyPr/>
          <a:lstStyle/>
          <a:p>
            <a:r>
              <a:rPr lang="en-US" dirty="0"/>
              <a:t>Classification Y: Accuracy</a:t>
            </a:r>
            <a:endParaRPr lang="en-SG" dirty="0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" y="1375322"/>
            <a:ext cx="6978869" cy="410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71F3-2A34-4C86-9CE5-1B59AD5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C7AC-10FD-4250-BE90-69105696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Factor or Hard Coded</a:t>
            </a:r>
          </a:p>
          <a:p>
            <a:r>
              <a:rPr lang="en-US" dirty="0"/>
              <a:t>Python – Dummy or One Hot Encoding or Hard Coded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58D7D-AE14-4482-9FEE-FA52D83B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4" y="3200268"/>
            <a:ext cx="7551506" cy="21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1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ACF-6FD1-4C9C-BD63-6CB663BE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37812"/>
            <a:ext cx="8229600" cy="1143000"/>
          </a:xfrm>
        </p:spPr>
        <p:txBody>
          <a:bodyPr/>
          <a:lstStyle/>
          <a:p>
            <a:r>
              <a:rPr lang="en-US" dirty="0"/>
              <a:t>Generalization &amp; Regularization</a:t>
            </a:r>
            <a:endParaRPr lang="en-SG" dirty="0"/>
          </a:p>
        </p:txBody>
      </p:sp>
      <p:pic>
        <p:nvPicPr>
          <p:cNvPr id="3074" name="Picture 2" descr="Generalization, Regularization, Overfitting, Bias and Variance in ...">
            <a:extLst>
              <a:ext uri="{FF2B5EF4-FFF2-40B4-BE49-F238E27FC236}">
                <a16:creationId xmlns:a16="http://schemas.microsoft.com/office/drawing/2014/main" id="{22757A19-7E5B-43AF-88D0-92F88EC1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132"/>
            <a:ext cx="8345214" cy="469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D1D57-CFA7-4A80-B7CA-0C767BD4B804}"/>
              </a:ext>
            </a:extLst>
          </p:cNvPr>
          <p:cNvSpPr/>
          <p:nvPr/>
        </p:nvSpPr>
        <p:spPr>
          <a:xfrm>
            <a:off x="1665889" y="5399702"/>
            <a:ext cx="6605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https://towardsdatascience.com/generalization-regularization-overfitting-bias-and-variance-in-machine-learning-aa942886b870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14:cNvPr>
              <p14:cNvContentPartPr/>
              <p14:nvPr/>
            </p14:nvContentPartPr>
            <p14:xfrm>
              <a:off x="7670524" y="5284104"/>
              <a:ext cx="4320" cy="6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706" y="5275104"/>
                <a:ext cx="23564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03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CC49-8A15-4E8A-B0D3-46A2A2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Regularization Method (Avoid overfitting)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595C2-39B3-4F08-B334-AA6691D5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Lasso, Ridge</a:t>
            </a:r>
          </a:p>
          <a:p>
            <a:r>
              <a:rPr lang="en-US" dirty="0"/>
              <a:t>Decision Tree: Pruning</a:t>
            </a:r>
          </a:p>
          <a:p>
            <a:r>
              <a:rPr lang="en-US" dirty="0"/>
              <a:t>Neural Network: Dropout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239BE-186A-4AD4-B087-6CF046EB9039}"/>
              </a:ext>
            </a:extLst>
          </p:cNvPr>
          <p:cNvSpPr/>
          <p:nvPr/>
        </p:nvSpPr>
        <p:spPr>
          <a:xfrm>
            <a:off x="750013" y="2763748"/>
            <a:ext cx="3513762" cy="482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168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63BE-15D5-4C44-A2E1-DAF9CE5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: Textbook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C41D-E5F3-49F5-9ECA-243FCA00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38" y="1718028"/>
            <a:ext cx="8399124" cy="40586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Main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TT Teoh AI in Business &amp; Finance Springer 2021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Artificial Intelligence in Finance. </a:t>
            </a:r>
            <a:r>
              <a:rPr lang="en-US" dirty="0" err="1"/>
              <a:t>HilPisch</a:t>
            </a:r>
            <a:r>
              <a:rPr lang="en-US" dirty="0"/>
              <a:t>. O’Reilly. 2019.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Python for Data Analysis, 2e: Data Wrangling with Pandas, </a:t>
            </a:r>
            <a:r>
              <a:rPr lang="en-US" dirty="0" err="1"/>
              <a:t>Numpy</a:t>
            </a:r>
            <a:r>
              <a:rPr lang="en-US" dirty="0"/>
              <a:t>, and </a:t>
            </a:r>
            <a:r>
              <a:rPr lang="en-US" dirty="0" err="1"/>
              <a:t>Ipython</a:t>
            </a:r>
            <a:r>
              <a:rPr lang="en-US" dirty="0"/>
              <a:t>. </a:t>
            </a:r>
            <a:r>
              <a:rPr lang="en-SG" dirty="0"/>
              <a:t> Wes </a:t>
            </a:r>
            <a:r>
              <a:rPr lang="en-SG" dirty="0" err="1"/>
              <a:t>Mckinney</a:t>
            </a:r>
            <a:r>
              <a:rPr lang="en-SG" dirty="0"/>
              <a:t>.</a:t>
            </a:r>
            <a:r>
              <a:rPr lang="en-US" dirty="0"/>
              <a:t> O’Reilly. 3 November 2017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Artificial Intelligence in Finance: A Python-Based Guide (1</a:t>
            </a:r>
            <a:r>
              <a:rPr lang="en-US" baseline="30000" dirty="0"/>
              <a:t>st</a:t>
            </a:r>
            <a:r>
              <a:rPr lang="en-US" dirty="0"/>
              <a:t> Edition). Yves </a:t>
            </a:r>
            <a:r>
              <a:rPr lang="en-US" dirty="0" err="1"/>
              <a:t>Hilpisch</a:t>
            </a:r>
            <a:r>
              <a:rPr lang="en-US" dirty="0"/>
              <a:t>. </a:t>
            </a:r>
            <a:r>
              <a:rPr lang="en-US" dirty="0" err="1"/>
              <a:t>O’Really</a:t>
            </a:r>
            <a:r>
              <a:rPr lang="en-US" dirty="0"/>
              <a:t>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Mathematics for Machine Learning. Marc Peter </a:t>
            </a:r>
            <a:r>
              <a:rPr lang="en-US" dirty="0" err="1"/>
              <a:t>Deisenroth</a:t>
            </a:r>
            <a:r>
              <a:rPr lang="en-US" dirty="0"/>
              <a:t>. Publisher : Cambridge University Press.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 in Finance: From Theory to Practice by Dixon, Matthew 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PattePattern</a:t>
            </a:r>
            <a:r>
              <a:rPr lang="en-US" dirty="0"/>
              <a:t> Classification, 2nd Edition Richard O. </a:t>
            </a:r>
            <a:r>
              <a:rPr lang="en-US" dirty="0" err="1"/>
              <a:t>Duda</a:t>
            </a:r>
            <a:r>
              <a:rPr lang="en-US" dirty="0"/>
              <a:t>, Peter E. Hart, David G. Stork. Publication : Wiley.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Hands-on Machine Learning with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Keras</a:t>
            </a:r>
            <a:r>
              <a:rPr lang="en-US" dirty="0"/>
              <a:t>, and TensorFlow: Concepts, Tools, and Techniques to Build Intelligent Systems, 15 October 2019 by </a:t>
            </a:r>
            <a:r>
              <a:rPr lang="en-US" dirty="0" err="1"/>
              <a:t>Aurelien</a:t>
            </a:r>
            <a:r>
              <a:rPr lang="en-US" dirty="0"/>
              <a:t> </a:t>
            </a:r>
            <a:r>
              <a:rPr lang="en-US" dirty="0" err="1"/>
              <a:t>Geron</a:t>
            </a:r>
            <a:r>
              <a:rPr lang="en-US" dirty="0"/>
              <a:t> (Author)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56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4912-5101-4852-BCB1-86E86455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7E06-808B-4455-98D0-A9D16ED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35" y="1884398"/>
            <a:ext cx="6393844" cy="38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E7DC-AD46-4922-84C8-17B4978A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5461-44A0-4A13-9F2B-806250AA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1975207"/>
            <a:ext cx="7068620" cy="3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7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0CFA-B9DB-4E2B-90BA-1271AD4C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6" y="471165"/>
            <a:ext cx="8229600" cy="1143000"/>
          </a:xfrm>
        </p:spPr>
        <p:txBody>
          <a:bodyPr/>
          <a:lstStyle/>
          <a:p>
            <a:r>
              <a:rPr lang="en-US" dirty="0"/>
              <a:t>Imbalance Data</a:t>
            </a:r>
            <a:br>
              <a:rPr lang="en-US" dirty="0"/>
            </a:br>
            <a:r>
              <a:rPr lang="en-US" dirty="0"/>
              <a:t>Oversampling/Under-sampling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D3A71-BA72-48EB-B4FB-8DC85A42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40" y="1224496"/>
            <a:ext cx="2466975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6514A-5939-4DB1-8F8D-C2B08AFB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78" y="3571213"/>
            <a:ext cx="5941650" cy="23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6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(Non time series)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6D260-AB73-4F29-BB59-D45F0DAA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6" y="2078377"/>
            <a:ext cx="3943768" cy="298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0F50D-2B77-435C-85A8-DB246832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74" y="2211941"/>
            <a:ext cx="4202526" cy="19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(time series)</a:t>
            </a:r>
            <a:endParaRPr lang="en-SG" dirty="0"/>
          </a:p>
        </p:txBody>
      </p:sp>
      <p:pic>
        <p:nvPicPr>
          <p:cNvPr id="1026" name="Picture 2" descr="Differentiate missing values from main data in a plot using R - Stack  Overflow">
            <a:extLst>
              <a:ext uri="{FF2B5EF4-FFF2-40B4-BE49-F238E27FC236}">
                <a16:creationId xmlns:a16="http://schemas.microsoft.com/office/drawing/2014/main" id="{BE908933-CE3A-4380-8131-E7313951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23" y="1889196"/>
            <a:ext cx="6013753" cy="3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6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C0BD6-089E-4D48-8495-2E493CDD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8" y="968473"/>
            <a:ext cx="7012111" cy="52590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F8066C-339C-41DD-B51E-0F131B522911}"/>
              </a:ext>
            </a:extLst>
          </p:cNvPr>
          <p:cNvSpPr/>
          <p:nvPr/>
        </p:nvSpPr>
        <p:spPr>
          <a:xfrm>
            <a:off x="2152434" y="5718240"/>
            <a:ext cx="5974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https://images.app.goo.gl/q9aHwvKF6EYhfueQ8</a:t>
            </a:r>
          </a:p>
        </p:txBody>
      </p:sp>
    </p:spTree>
    <p:extLst>
      <p:ext uri="{BB962C8B-B14F-4D97-AF65-F5344CB8AC3E}">
        <p14:creationId xmlns:p14="http://schemas.microsoft.com/office/powerpoint/2010/main" val="4185123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49E5-79BD-42D2-AAB6-978AC1B8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vs Predictive (Structured Data)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8547C6-9D74-4AA9-9706-D3ACCD9BA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89124"/>
          <a:ext cx="8229600" cy="342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68886733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43745447"/>
                    </a:ext>
                  </a:extLst>
                </a:gridCol>
              </a:tblGrid>
              <a:tr h="1203854">
                <a:tc>
                  <a:txBody>
                    <a:bodyPr/>
                    <a:lstStyle/>
                    <a:p>
                      <a:r>
                        <a:rPr lang="en-US" sz="2000" dirty="0"/>
                        <a:t>Descriptive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Predictive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5054"/>
                  </a:ext>
                </a:extLst>
              </a:tr>
              <a:tr h="2218761">
                <a:tc>
                  <a:txBody>
                    <a:bodyPr/>
                    <a:lstStyle/>
                    <a:p>
                      <a:r>
                        <a:rPr lang="en-US" sz="2000" dirty="0"/>
                        <a:t>Statistic (Min, Medium, Mean, Max, Distribution Analysis, Standard Deviation, Confidence Interval)</a:t>
                      </a:r>
                    </a:p>
                    <a:p>
                      <a:r>
                        <a:rPr lang="en-US" sz="2000" dirty="0"/>
                        <a:t>Hypothesis Testing</a:t>
                      </a:r>
                    </a:p>
                    <a:p>
                      <a:r>
                        <a:rPr lang="en-US" sz="2000" dirty="0"/>
                        <a:t>Bar Plot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  <a:endParaRPr lang="en-SG" sz="2000" dirty="0"/>
                    </a:p>
                    <a:p>
                      <a:r>
                        <a:rPr lang="en-SG" sz="2000" dirty="0"/>
                        <a:t>Decision Tree</a:t>
                      </a:r>
                    </a:p>
                    <a:p>
                      <a:r>
                        <a:rPr lang="en-SG" sz="2000" dirty="0"/>
                        <a:t>Neural Network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538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A72-1136-47AA-8AAF-2D48BF9A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81" y="117954"/>
            <a:ext cx="8229600" cy="1143000"/>
          </a:xfrm>
        </p:spPr>
        <p:txBody>
          <a:bodyPr/>
          <a:lstStyle/>
          <a:p>
            <a:r>
              <a:rPr lang="en-US" dirty="0"/>
              <a:t>Feature Selection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3D24B7-4504-4803-AA88-B03128547A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5281" y="1252126"/>
          <a:ext cx="8229600" cy="356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478322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4920444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8927604"/>
                    </a:ext>
                  </a:extLst>
                </a:gridCol>
              </a:tblGrid>
              <a:tr h="453384"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Continuous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Categorical/Classification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25085"/>
                  </a:ext>
                </a:extLst>
              </a:tr>
              <a:tr h="657780">
                <a:tc>
                  <a:txBody>
                    <a:bodyPr/>
                    <a:lstStyle/>
                    <a:p>
                      <a:r>
                        <a:rPr lang="en-US" sz="1800" dirty="0"/>
                        <a:t>Regression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t-test (* in R)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OR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4317"/>
                  </a:ext>
                </a:extLst>
              </a:tr>
              <a:tr h="738886">
                <a:tc>
                  <a:txBody>
                    <a:bodyPr/>
                    <a:lstStyle/>
                    <a:p>
                      <a:r>
                        <a:rPr lang="en-US" sz="1800" dirty="0"/>
                        <a:t>Decision Tree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 Ranking Function (</a:t>
                      </a:r>
                      <a:r>
                        <a:rPr lang="en-US" sz="1800" dirty="0" err="1"/>
                        <a:t>variable.important</a:t>
                      </a:r>
                      <a:r>
                        <a:rPr lang="en-US" sz="1800" dirty="0"/>
                        <a:t>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Feature Ranking Function (</a:t>
                      </a:r>
                      <a:r>
                        <a:rPr lang="en-US" sz="1800" dirty="0" err="1"/>
                        <a:t>variable.important</a:t>
                      </a:r>
                      <a:r>
                        <a:rPr lang="en-US" sz="1800" dirty="0"/>
                        <a:t>)</a:t>
                      </a:r>
                      <a:endParaRPr lang="en-SG" sz="1800" dirty="0"/>
                    </a:p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20683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 dirty="0"/>
                        <a:t>Neural Network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GW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GW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16727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 dirty="0"/>
                        <a:t>Feature Selection Model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PCA, RELIEF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PCA, RELIEF</a:t>
                      </a:r>
                      <a:endParaRPr lang="en-SG" sz="1800" dirty="0"/>
                    </a:p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82414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 dirty="0"/>
                        <a:t>Statistical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Correlation (r)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Correlation (r)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2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05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3FAD-3A7C-4FDE-B1CE-83095045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2017-A7C9-4F7D-A941-9599E8D9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</a:t>
            </a:r>
          </a:p>
          <a:p>
            <a:r>
              <a:rPr lang="en-US" dirty="0"/>
              <a:t>Dash</a:t>
            </a:r>
          </a:p>
          <a:p>
            <a:r>
              <a:rPr lang="en-SG" dirty="0" err="1"/>
              <a:t>PowerBi</a:t>
            </a:r>
            <a:endParaRPr lang="en-SG" dirty="0"/>
          </a:p>
          <a:p>
            <a:r>
              <a:rPr lang="en-SG" dirty="0"/>
              <a:t>Tableau</a:t>
            </a:r>
          </a:p>
          <a:p>
            <a:r>
              <a:rPr lang="en-SG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269140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 dirty="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788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9AD561-9020-4BC7-9909-3937376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4" y="228769"/>
            <a:ext cx="1457512" cy="1865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9F4AD-94C5-4ABB-8B57-AEA23AAE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3" y="2355927"/>
            <a:ext cx="7118573" cy="3818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CADCE-0943-4545-A158-0E9894F772E6}"/>
              </a:ext>
            </a:extLst>
          </p:cNvPr>
          <p:cNvSpPr/>
          <p:nvPr/>
        </p:nvSpPr>
        <p:spPr>
          <a:xfrm>
            <a:off x="1469204" y="3416157"/>
            <a:ext cx="1602769" cy="238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2A270-72D8-48D4-AA8F-0A4328B93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73" y="4571471"/>
            <a:ext cx="1725318" cy="36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A6F6-C806-497A-95C5-50CE8C39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7" y="5480064"/>
            <a:ext cx="5496305" cy="55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45765-F763-4E35-BD4B-B81876952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931" y="71919"/>
            <a:ext cx="1771490" cy="2394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66C08C-3A21-4351-82FD-95EF41459D95}"/>
              </a:ext>
            </a:extLst>
          </p:cNvPr>
          <p:cNvSpPr txBox="1"/>
          <p:nvPr/>
        </p:nvSpPr>
        <p:spPr>
          <a:xfrm>
            <a:off x="5131430" y="1499751"/>
            <a:ext cx="280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Hilpisch</a:t>
            </a:r>
            <a:r>
              <a:rPr lang="en-US" sz="3200" dirty="0"/>
              <a:t>, 2019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15099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3E7B-FDAA-41C2-8F0C-BA5E1C0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 (AI)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AB6F-9F06-4FC9-B6C2-99A43E56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https://www.edureka.co/blog/interview-questions/artificial-intelligence-interview-questions/</a:t>
            </a:r>
            <a:endParaRPr lang="en-SG" dirty="0"/>
          </a:p>
          <a:p>
            <a:r>
              <a:rPr lang="en-SG" dirty="0">
                <a:hlinkClick r:id="rId3"/>
              </a:rPr>
              <a:t>https://intellipaat.com/blog/interview-question/artificial-intelligence-interview-questions/</a:t>
            </a:r>
            <a:endParaRPr lang="en-SG" dirty="0"/>
          </a:p>
          <a:p>
            <a:r>
              <a:rPr lang="en-SG" dirty="0">
                <a:hlinkClick r:id="rId4"/>
              </a:rPr>
              <a:t>https://www.springboard.com/blog/artificial-intelligence-questions/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4944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7BC-40D4-4638-8BFE-A090A37D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 (Data Science)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8F7B-FA25-4BD5-BDBA-B5788AF1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https://www.simplilearn.com/tutorials/data-science-tutorial/data-science-interview-questions</a:t>
            </a:r>
            <a:endParaRPr lang="en-SG" dirty="0"/>
          </a:p>
          <a:p>
            <a:r>
              <a:rPr lang="en-SG" dirty="0">
                <a:hlinkClick r:id="rId3"/>
              </a:rPr>
              <a:t>https://towardsdatascience.com/over-100-data-scientist-interview-questions-and-answers-c5a66186769a</a:t>
            </a:r>
            <a:endParaRPr lang="en-SG" dirty="0"/>
          </a:p>
          <a:p>
            <a:r>
              <a:rPr lang="en-SG" dirty="0">
                <a:hlinkClick r:id="rId4"/>
              </a:rPr>
              <a:t>https://www.edureka.co/blog/interview-questions/data-science-interview-questions/</a:t>
            </a:r>
            <a:endParaRPr lang="en-SG" dirty="0"/>
          </a:p>
          <a:p>
            <a:r>
              <a:rPr lang="en-SG" dirty="0">
                <a:hlinkClick r:id="rId5"/>
              </a:rPr>
              <a:t>https://www.springboard.com/blog/data-science-interview-questions/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301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E585B-E760-47CC-8C48-7D2DE6C7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9" y="232613"/>
            <a:ext cx="2733569" cy="2733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63C8F-8345-4E51-BD6C-F864B00E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72" y="1232256"/>
            <a:ext cx="4618754" cy="371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D2E32-24DE-4CF6-B84E-B24691BA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4" y="3346806"/>
            <a:ext cx="3945933" cy="182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4EA8C-85D8-46C5-B9F8-FD21D0D0769D}"/>
              </a:ext>
            </a:extLst>
          </p:cNvPr>
          <p:cNvSpPr/>
          <p:nvPr/>
        </p:nvSpPr>
        <p:spPr>
          <a:xfrm>
            <a:off x="270874" y="3267182"/>
            <a:ext cx="3945933" cy="349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4D410-B64E-464F-8029-6EE516E0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55" y="1129964"/>
            <a:ext cx="4072481" cy="46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BBE32-0D78-40CC-B874-E0179784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609" y="3441842"/>
            <a:ext cx="1101292" cy="4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4B56B-761A-4734-A486-04FB6224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" y="4026890"/>
            <a:ext cx="2354739" cy="4694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C7FBFE-E2A2-42E7-BB0B-29A824DE473C}"/>
              </a:ext>
            </a:extLst>
          </p:cNvPr>
          <p:cNvSpPr/>
          <p:nvPr/>
        </p:nvSpPr>
        <p:spPr>
          <a:xfrm>
            <a:off x="6400129" y="276548"/>
            <a:ext cx="214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dirty="0" err="1"/>
              <a:t>Mckinney</a:t>
            </a:r>
            <a:r>
              <a:rPr lang="en-SG" sz="2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73131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2482-E4E8-4EEF-9580-554582D4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F262-E1A3-4030-AE5D-8A24C35D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https://youtu.be/2ePf9rue1Ao</a:t>
            </a:r>
            <a:endParaRPr lang="en-SG" dirty="0">
              <a:hlinkClick r:id="rId2"/>
            </a:endParaRPr>
          </a:p>
          <a:p>
            <a:endParaRPr lang="en-SG" dirty="0">
              <a:hlinkClick r:id="rId2"/>
            </a:endParaRPr>
          </a:p>
          <a:p>
            <a:r>
              <a:rPr lang="en-SG" dirty="0">
                <a:hlinkClick r:id="rId2"/>
              </a:rPr>
              <a:t>https://youtu.be/ukzFI9rgwfU</a:t>
            </a:r>
            <a:endParaRPr lang="en-SG" dirty="0"/>
          </a:p>
          <a:p>
            <a:r>
              <a:rPr lang="en-SG" dirty="0">
                <a:hlinkClick r:id="rId3"/>
              </a:rPr>
              <a:t>https://youtu.be/ujTCoH21GlA</a:t>
            </a:r>
            <a:endParaRPr lang="en-SG" dirty="0"/>
          </a:p>
          <a:p>
            <a:r>
              <a:rPr lang="en-SG" dirty="0">
                <a:hlinkClick r:id="rId4"/>
              </a:rPr>
              <a:t>https://youtu.be/RnFGwxJwx-0</a:t>
            </a:r>
            <a:endParaRPr lang="en-SG" dirty="0"/>
          </a:p>
          <a:p>
            <a:r>
              <a:rPr lang="en-SG" dirty="0"/>
              <a:t>https://youtu.be/2BusGJyn77E</a:t>
            </a:r>
          </a:p>
        </p:txBody>
      </p:sp>
    </p:spTree>
    <p:extLst>
      <p:ext uri="{BB962C8B-B14F-4D97-AF65-F5344CB8AC3E}">
        <p14:creationId xmlns:p14="http://schemas.microsoft.com/office/powerpoint/2010/main" val="417837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CB15-471D-49B2-B204-728FFB76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70" y="428625"/>
            <a:ext cx="8174034" cy="857250"/>
          </a:xfrm>
        </p:spPr>
        <p:txBody>
          <a:bodyPr>
            <a:normAutofit/>
          </a:bodyPr>
          <a:lstStyle/>
          <a:p>
            <a:r>
              <a:rPr lang="en-US" dirty="0"/>
              <a:t>Components </a:t>
            </a:r>
            <a:r>
              <a:rPr lang="en-SG" dirty="0"/>
              <a:t>of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BD1600-2F52-4F2D-B7C2-46D4F0D9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437320"/>
              </p:ext>
            </p:extLst>
          </p:nvPr>
        </p:nvGraphicFramePr>
        <p:xfrm>
          <a:off x="937260" y="1619251"/>
          <a:ext cx="6979920" cy="383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52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12184</TotalTime>
  <Words>1717</Words>
  <Application>Microsoft Office PowerPoint</Application>
  <PresentationFormat>On-screen Show (4:3)</PresentationFormat>
  <Paragraphs>272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Times</vt:lpstr>
      <vt:lpstr>Office Theme</vt:lpstr>
      <vt:lpstr>AI</vt:lpstr>
      <vt:lpstr>Agenda</vt:lpstr>
      <vt:lpstr>Other important knowledge </vt:lpstr>
      <vt:lpstr>What is AI</vt:lpstr>
      <vt:lpstr>Reading : Textbook</vt:lpstr>
      <vt:lpstr>PowerPoint Presentation</vt:lpstr>
      <vt:lpstr>PowerPoint Presentation</vt:lpstr>
      <vt:lpstr>Youtube</vt:lpstr>
      <vt:lpstr>Components of AI</vt:lpstr>
      <vt:lpstr>PowerPoint Presentation</vt:lpstr>
      <vt:lpstr>Programming Language for AI</vt:lpstr>
      <vt:lpstr>PowerPoint Presentation</vt:lpstr>
      <vt:lpstr>PowerPoint Presentation</vt:lpstr>
      <vt:lpstr>Evolution in AI</vt:lpstr>
      <vt:lpstr>AI and Big Data</vt:lpstr>
      <vt:lpstr>AI</vt:lpstr>
      <vt:lpstr>Singapore AI: Detect Eye Conditions</vt:lpstr>
      <vt:lpstr>PowerPoint Presentation</vt:lpstr>
      <vt:lpstr>PowerPoint Presentation</vt:lpstr>
      <vt:lpstr>Cardiologist vs AI</vt:lpstr>
      <vt:lpstr>Data for banks: Security</vt:lpstr>
      <vt:lpstr>Data for banks: Planning</vt:lpstr>
      <vt:lpstr>AI in Banking: Singapore</vt:lpstr>
      <vt:lpstr>Why not hire a robot? Straits Times - 13 Aug 2019 Teachers Librarian Security Guard</vt:lpstr>
      <vt:lpstr>PowerPoint Presentation</vt:lpstr>
      <vt:lpstr>National Research Foundation (PMO): S$150million in AISG (May 2017)</vt:lpstr>
      <vt:lpstr>Brains and Computers</vt:lpstr>
      <vt:lpstr>Deep Learning, Big Data, Distributed Computation</vt:lpstr>
      <vt:lpstr>Big Data: 3V’s</vt:lpstr>
      <vt:lpstr>AI Models</vt:lpstr>
      <vt:lpstr>Top 10 Machine Learning Algorithms Every Engineer must know</vt:lpstr>
      <vt:lpstr>AI Model and Popular Application</vt:lpstr>
      <vt:lpstr>AI Model – Deep Learning Model and Popular Application</vt:lpstr>
      <vt:lpstr>AI Model</vt:lpstr>
      <vt:lpstr>AI Model – Feature Selection </vt:lpstr>
      <vt:lpstr>Library</vt:lpstr>
      <vt:lpstr>Python</vt:lpstr>
      <vt:lpstr>Software Needed</vt:lpstr>
      <vt:lpstr>Software</vt:lpstr>
      <vt:lpstr>Python, PyCharm, Anaconda, Jupyter</vt:lpstr>
      <vt:lpstr>Noncoding Tools</vt:lpstr>
      <vt:lpstr>Libraries &amp; Packages</vt:lpstr>
      <vt:lpstr>Other Consideration in AI</vt:lpstr>
      <vt:lpstr>Y, Independent Variable, Label, Target</vt:lpstr>
      <vt:lpstr>Classification Y: Accuracy</vt:lpstr>
      <vt:lpstr>Continuous Y</vt:lpstr>
      <vt:lpstr>Categorical X</vt:lpstr>
      <vt:lpstr>Generalization &amp; Regularization</vt:lpstr>
      <vt:lpstr>Other Regularization Method (Avoid overfitting)</vt:lpstr>
      <vt:lpstr>Cross Validation</vt:lpstr>
      <vt:lpstr>Outlier</vt:lpstr>
      <vt:lpstr>Imbalance Data Oversampling/Under-sampling</vt:lpstr>
      <vt:lpstr>Missing Data (Non time series)</vt:lpstr>
      <vt:lpstr>Missing Data (time series)</vt:lpstr>
      <vt:lpstr>PowerPoint Presentation</vt:lpstr>
      <vt:lpstr>Descriptive vs Predictive (Structured Data)</vt:lpstr>
      <vt:lpstr>Feature Selection</vt:lpstr>
      <vt:lpstr>Presentation</vt:lpstr>
      <vt:lpstr>PowerPoint Presentation</vt:lpstr>
      <vt:lpstr>Useful Link (AI)</vt:lpstr>
      <vt:lpstr>Useful Link (Data Science)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632</cp:revision>
  <dcterms:created xsi:type="dcterms:W3CDTF">2017-05-14T01:29:56Z</dcterms:created>
  <dcterms:modified xsi:type="dcterms:W3CDTF">2021-07-13T01:19:36Z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